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Lst>
  <p:sldSz cx="12192000" cy="6858000"/>
  <p:notesSz cx="6858000" cy="9144000"/>
  <p:embeddedFontLst>
    <p:embeddedFont>
      <p:font typeface="Calibri" panose="020F0502020204030204" pitchFamily="34" charset="0"/>
      <p:regular r:id="rId63"/>
      <p:bold r:id="rId64"/>
      <p:italic r:id="rId65"/>
      <p:boldItalic r:id="rId66"/>
    </p:embeddedFont>
    <p:embeddedFont>
      <p:font typeface="Quattrocento Sans" panose="020B0502050000020003" pitchFamily="34" charset="0"/>
      <p:regular r:id="rId67"/>
      <p:bold r:id="rId68"/>
      <p:italic r:id="rId69"/>
      <p:boldItalic r:id="rId70"/>
    </p:embeddedFont>
    <p:embeddedFont>
      <p:font typeface="Roboto"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5" roundtripDataSignature="AMtx7mj2hFdJOKPM5NNMjgjPWa3DmzsbM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74" autoAdjust="0"/>
  </p:normalViewPr>
  <p:slideViewPr>
    <p:cSldViewPr snapToGrid="0">
      <p:cViewPr varScale="1">
        <p:scale>
          <a:sx n="80" d="100"/>
          <a:sy n="80" d="100"/>
        </p:scale>
        <p:origin x="715" y="48"/>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1.fntdata"/><Relationship Id="rId68" Type="http://schemas.openxmlformats.org/officeDocument/2006/relationships/font" Target="fonts/font6.fntdata"/><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4.fntdata"/><Relationship Id="rId74" Type="http://schemas.openxmlformats.org/officeDocument/2006/relationships/font" Target="fonts/font12.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0.fntdata"/><Relationship Id="rId80"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70" Type="http://schemas.openxmlformats.org/officeDocument/2006/relationships/font" Target="fonts/font8.fntdata"/><Relationship Id="rId75"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Nguyen" userId="1f8d55ba8533d15e" providerId="LiveId" clId="{48255395-FD94-48D6-99AB-F7A3ABFBA23E}"/>
    <pc:docChg chg="modSld">
      <pc:chgData name="Aaron Nguyen" userId="1f8d55ba8533d15e" providerId="LiveId" clId="{48255395-FD94-48D6-99AB-F7A3ABFBA23E}" dt="2023-10-16T05:41:28.760" v="2" actId="1076"/>
      <pc:docMkLst>
        <pc:docMk/>
      </pc:docMkLst>
      <pc:sldChg chg="modSp mod">
        <pc:chgData name="Aaron Nguyen" userId="1f8d55ba8533d15e" providerId="LiveId" clId="{48255395-FD94-48D6-99AB-F7A3ABFBA23E}" dt="2023-10-01T12:15:49.374" v="1" actId="14100"/>
        <pc:sldMkLst>
          <pc:docMk/>
          <pc:sldMk cId="0" sldId="263"/>
        </pc:sldMkLst>
        <pc:picChg chg="mod">
          <ac:chgData name="Aaron Nguyen" userId="1f8d55ba8533d15e" providerId="LiveId" clId="{48255395-FD94-48D6-99AB-F7A3ABFBA23E}" dt="2023-10-01T12:15:49.374" v="1" actId="14100"/>
          <ac:picMkLst>
            <pc:docMk/>
            <pc:sldMk cId="0" sldId="263"/>
            <ac:picMk id="166" creationId="{00000000-0000-0000-0000-000000000000}"/>
          </ac:picMkLst>
        </pc:picChg>
      </pc:sldChg>
      <pc:sldChg chg="modSp mod">
        <pc:chgData name="Aaron Nguyen" userId="1f8d55ba8533d15e" providerId="LiveId" clId="{48255395-FD94-48D6-99AB-F7A3ABFBA23E}" dt="2023-10-01T11:58:57.082" v="0" actId="1076"/>
        <pc:sldMkLst>
          <pc:docMk/>
          <pc:sldMk cId="0" sldId="264"/>
        </pc:sldMkLst>
        <pc:spChg chg="mod">
          <ac:chgData name="Aaron Nguyen" userId="1f8d55ba8533d15e" providerId="LiveId" clId="{48255395-FD94-48D6-99AB-F7A3ABFBA23E}" dt="2023-10-01T11:58:57.082" v="0" actId="1076"/>
          <ac:spMkLst>
            <pc:docMk/>
            <pc:sldMk cId="0" sldId="264"/>
            <ac:spMk id="172" creationId="{00000000-0000-0000-0000-000000000000}"/>
          </ac:spMkLst>
        </pc:spChg>
      </pc:sldChg>
      <pc:sldChg chg="modSp mod">
        <pc:chgData name="Aaron Nguyen" userId="1f8d55ba8533d15e" providerId="LiveId" clId="{48255395-FD94-48D6-99AB-F7A3ABFBA23E}" dt="2023-10-16T05:41:28.760" v="2" actId="1076"/>
        <pc:sldMkLst>
          <pc:docMk/>
          <pc:sldMk cId="0" sldId="274"/>
        </pc:sldMkLst>
        <pc:spChg chg="mod">
          <ac:chgData name="Aaron Nguyen" userId="1f8d55ba8533d15e" providerId="LiveId" clId="{48255395-FD94-48D6-99AB-F7A3ABFBA23E}" dt="2023-10-16T05:41:28.760" v="2" actId="1076"/>
          <ac:spMkLst>
            <pc:docMk/>
            <pc:sldMk cId="0" sldId="274"/>
            <ac:spMk id="240"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1470f59a61_0_3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g11470f59a61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1470f59a61_0_37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g11470f59a61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12c730af4f_0_4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g112c730af4f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12c730af4f_0_4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914400" lvl="0" indent="0" algn="l" rtl="0">
              <a:lnSpc>
                <a:spcPct val="115000"/>
              </a:lnSpc>
              <a:spcBef>
                <a:spcPts val="700"/>
              </a:spcBef>
              <a:spcAft>
                <a:spcPts val="0"/>
              </a:spcAft>
              <a:buNone/>
            </a:pPr>
            <a:endParaRPr sz="1350">
              <a:solidFill>
                <a:srgbClr val="1B1B1B"/>
              </a:solidFill>
              <a:highlight>
                <a:srgbClr val="FFFFFF"/>
              </a:highlight>
              <a:latin typeface="Arial"/>
              <a:ea typeface="Arial"/>
              <a:cs typeface="Arial"/>
              <a:sym typeface="Arial"/>
            </a:endParaRPr>
          </a:p>
          <a:p>
            <a:pPr marL="0" lvl="0" indent="0" algn="l" rtl="0">
              <a:lnSpc>
                <a:spcPct val="100000"/>
              </a:lnSpc>
              <a:spcBef>
                <a:spcPts val="700"/>
              </a:spcBef>
              <a:spcAft>
                <a:spcPts val="0"/>
              </a:spcAft>
              <a:buSzPts val="1400"/>
              <a:buNone/>
            </a:pPr>
            <a:endParaRPr/>
          </a:p>
        </p:txBody>
      </p:sp>
      <p:sp>
        <p:nvSpPr>
          <p:cNvPr id="197" name="Google Shape;197;g112c730af4f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1470f59a61_0_4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g11470f59a61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1470f59a61_0_4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g11470f59a61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1470f59a61_0_4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g11470f59a61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1470f59a61_0_4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11470f59a61_0_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1470f59a61_0_46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g11470f59a61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1470f59a61_0_47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g11470f59a61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1470f59a61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g11470f59a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1470f59a61_0_48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g11470f59a61_0_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1470f59a61_0_48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g11470f59a61_0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1470f59a61_0_49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g11470f59a61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1470f59a61_0_50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g11470f59a61_0_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1470f59a61_0_50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g11470f59a61_0_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1470f59a61_0_5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8" name="Google Shape;278;g11470f59a61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1470f59a61_0_5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9" name="Google Shape;289;g11470f59a61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1470f59a61_0_6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g11470f59a61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470f59a61_0_10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g11470f59a6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1470f59a61_0_1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g11470f59a61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12c730af4f_0_10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5" name="Google Shape;125;g112c730af4f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12c730af4f_0_48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2" name="Google Shape;322;g112c730af4f_0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1470f59a61_0_6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9" name="Google Shape;329;g11470f59a61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1470f59a61_0_6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g11470f59a61_0_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1470f59a61_0_6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g11470f59a61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15edf558da_0_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g115edf558da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15edf558da_0_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g115edf558d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15edf558da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g115edf558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15edf558da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g115edf558d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115edf558da_0_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g115edf558d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15edf558da_0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115edf558d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12c730af4f_0_35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2" name="Google Shape;132;g112c730af4f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15edf558da_0_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g115edf558d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15edf558da_0_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g115edf558da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5edf558da_0_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g115edf558d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13204b73d8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1" name="Google Shape;411;g113204b73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13204b73d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914400" lvl="0" indent="0" algn="l" rtl="0">
              <a:lnSpc>
                <a:spcPct val="115000"/>
              </a:lnSpc>
              <a:spcBef>
                <a:spcPts val="700"/>
              </a:spcBef>
              <a:spcAft>
                <a:spcPts val="0"/>
              </a:spcAft>
              <a:buNone/>
            </a:pPr>
            <a:endParaRPr sz="1350">
              <a:solidFill>
                <a:srgbClr val="1B1B1B"/>
              </a:solidFill>
              <a:highlight>
                <a:srgbClr val="FFFFFF"/>
              </a:highlight>
              <a:latin typeface="Arial"/>
              <a:ea typeface="Arial"/>
              <a:cs typeface="Arial"/>
              <a:sym typeface="Arial"/>
            </a:endParaRPr>
          </a:p>
          <a:p>
            <a:pPr marL="0" lvl="0" indent="0" algn="l" rtl="0">
              <a:lnSpc>
                <a:spcPct val="100000"/>
              </a:lnSpc>
              <a:spcBef>
                <a:spcPts val="700"/>
              </a:spcBef>
              <a:spcAft>
                <a:spcPts val="0"/>
              </a:spcAft>
              <a:buSzPts val="1400"/>
              <a:buNone/>
            </a:pPr>
            <a:endParaRPr/>
          </a:p>
        </p:txBody>
      </p:sp>
      <p:sp>
        <p:nvSpPr>
          <p:cNvPr id="418" name="Google Shape;418;g113204b73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15edf558da_0_7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4" name="Google Shape;424;g115edf558da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15edf558da_0_9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1" name="Google Shape;431;g115edf558d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16970c1675_0_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8" name="Google Shape;438;g116970c167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15edf558da_0_1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5" name="Google Shape;445;g115edf558d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15edf558da_0_1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g115edf558da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1470f59a61_0_2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Static Analysis</a:t>
            </a:r>
            <a:endParaRPr dirty="0"/>
          </a:p>
        </p:txBody>
      </p:sp>
      <p:sp>
        <p:nvSpPr>
          <p:cNvPr id="139" name="Google Shape;139;g11470f59a61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15edf558da_0_16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7" name="Google Shape;457;g115edf558da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15edf558da_0_17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g115edf558da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16970c1675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g116970c16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16970c1675_0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116970c167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16970c1675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3" name="Google Shape;483;g116970c167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16970c1675_0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9" name="Google Shape;489;g116970c167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115edf558da_0_10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5" name="Google Shape;495;g115edf558da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15edf558da_0_1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2" name="Google Shape;502;g115edf558d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13204b73d8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9" name="Google Shape;509;g113204b73d8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11470f59a61_0_1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20" name="Google Shape;520;g11470f59a61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1470f59a61_0_4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g11470f59a61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1" name="Google Shape;53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470f59a61_0_3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11470f59a61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1470f59a61_0_4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11470f59a61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470f59a61_0_3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g11470f59a61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pic>
        <p:nvPicPr>
          <p:cNvPr id="16" name="Google Shape;16;p15"/>
          <p:cNvPicPr preferRelativeResize="0"/>
          <p:nvPr/>
        </p:nvPicPr>
        <p:blipFill rotWithShape="1">
          <a:blip r:embed="rId2">
            <a:alphaModFix/>
          </a:blip>
          <a:srcRect/>
          <a:stretch/>
        </p:blipFill>
        <p:spPr>
          <a:xfrm>
            <a:off x="-4763" y="-4763"/>
            <a:ext cx="12201525" cy="6867525"/>
          </a:xfrm>
          <a:prstGeom prst="rect">
            <a:avLst/>
          </a:prstGeom>
          <a:noFill/>
          <a:ln>
            <a:noFill/>
          </a:ln>
        </p:spPr>
      </p:pic>
      <p:sp>
        <p:nvSpPr>
          <p:cNvPr id="17" name="Google Shape;17;p15"/>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spcBef>
                <a:spcPts val="440"/>
              </a:spcBef>
              <a:spcAft>
                <a:spcPts val="0"/>
              </a:spcAft>
              <a:buClr>
                <a:srgbClr val="FF5A33"/>
              </a:buClr>
              <a:buSzPts val="2200"/>
              <a:buNone/>
              <a:defRPr sz="2200" b="1" cap="small">
                <a:solidFill>
                  <a:srgbClr val="FF5A33"/>
                </a:solidFill>
                <a:latin typeface="Quattrocento Sans"/>
                <a:ea typeface="Quattrocento Sans"/>
                <a:cs typeface="Quattrocento Sans"/>
                <a:sym typeface="Quattrocento Sans"/>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cxnSp>
        <p:nvCxnSpPr>
          <p:cNvPr id="18" name="Google Shape;18;p15"/>
          <p:cNvCxnSpPr/>
          <p:nvPr/>
        </p:nvCxnSpPr>
        <p:spPr>
          <a:xfrm>
            <a:off x="5583936" y="4953000"/>
            <a:ext cx="6303264" cy="0"/>
          </a:xfrm>
          <a:prstGeom prst="straightConnector1">
            <a:avLst/>
          </a:prstGeom>
          <a:noFill/>
          <a:ln w="9525" cap="flat" cmpd="sng">
            <a:solidFill>
              <a:srgbClr val="FF5A33"/>
            </a:solidFill>
            <a:prstDash val="dot"/>
            <a:round/>
            <a:headEnd type="none" w="sm" len="sm"/>
            <a:tailEnd type="none" w="sm" len="sm"/>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15"/>
          <p:cNvSpPr txBox="1">
            <a:spLocks noGrp="1"/>
          </p:cNvSpPr>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FF5A33"/>
              </a:buClr>
              <a:buSzPts val="3400"/>
              <a:buFont typeface="Calibri"/>
              <a:buNone/>
              <a:defRPr sz="3400" b="1" cap="small">
                <a:solidFill>
                  <a:srgbClr val="FF5A3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5"/>
          <p:cNvSpPr>
            <a:spLocks noGrp="1"/>
          </p:cNvSpPr>
          <p:nvPr>
            <p:ph type="pic" idx="2"/>
          </p:nvPr>
        </p:nvSpPr>
        <p:spPr>
          <a:xfrm>
            <a:off x="1016000" y="2743200"/>
            <a:ext cx="3352800" cy="1828800"/>
          </a:xfrm>
          <a:prstGeom prst="rect">
            <a:avLst/>
          </a:prstGeom>
          <a:noFill/>
          <a:ln>
            <a:noFill/>
          </a:ln>
        </p:spPr>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9"/>
        <p:cNvGrpSpPr/>
        <p:nvPr/>
      </p:nvGrpSpPr>
      <p:grpSpPr>
        <a:xfrm>
          <a:off x="0" y="0"/>
          <a:ext cx="0" cy="0"/>
          <a:chOff x="0" y="0"/>
          <a:chExt cx="0" cy="0"/>
        </a:xfrm>
      </p:grpSpPr>
      <p:sp>
        <p:nvSpPr>
          <p:cNvPr id="80" name="Google Shape;80;p2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4"/>
          <p:cNvSpPr txBox="1">
            <a:spLocks noGrp="1"/>
          </p:cNvSpPr>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2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5"/>
          <p:cNvSpPr txBox="1">
            <a:spLocks noGrp="1"/>
          </p:cNvSpPr>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8" name="Google Shape;88;p2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1" name="Shape 91"/>
        <p:cNvGrpSpPr/>
        <p:nvPr/>
      </p:nvGrpSpPr>
      <p:grpSpPr>
        <a:xfrm>
          <a:off x="0" y="0"/>
          <a:ext cx="0" cy="0"/>
          <a:chOff x="0" y="0"/>
          <a:chExt cx="0" cy="0"/>
        </a:xfrm>
      </p:grpSpPr>
      <p:sp>
        <p:nvSpPr>
          <p:cNvPr id="92" name="Google Shape;92;p2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6"/>
          <p:cNvSpPr txBox="1"/>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F9900"/>
              </a:buClr>
              <a:buSzPts val="3200"/>
              <a:buFont typeface="Quattrocento Sans"/>
              <a:buNone/>
            </a:pPr>
            <a:r>
              <a:rPr lang="en-US" sz="3200" b="1" cap="small">
                <a:solidFill>
                  <a:srgbClr val="FF9900"/>
                </a:solidFill>
                <a:latin typeface="Quattrocento Sans"/>
                <a:ea typeface="Quattrocento Sans"/>
                <a:cs typeface="Quattrocento Sans"/>
                <a:sym typeface="Quattrocento Sans"/>
              </a:rPr>
              <a:t>Click to edit Master title style</a:t>
            </a:r>
            <a:endParaRPr sz="3200" b="1" cap="small">
              <a:solidFill>
                <a:srgbClr val="FF9900"/>
              </a:solidFill>
              <a:latin typeface="Quattrocento Sans"/>
              <a:ea typeface="Quattrocento Sans"/>
              <a:cs typeface="Quattrocento Sans"/>
              <a:sym typeface="Quattrocento Sans"/>
            </a:endParaRPr>
          </a:p>
        </p:txBody>
      </p:sp>
      <p:sp>
        <p:nvSpPr>
          <p:cNvPr id="94" name="Google Shape;94;p26"/>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95" name="Google Shape;95;p26"/>
          <p:cNvPicPr preferRelativeResize="0"/>
          <p:nvPr/>
        </p:nvPicPr>
        <p:blipFill rotWithShape="1">
          <a:blip r:embed="rId2">
            <a:alphaModFix/>
          </a:blip>
          <a:srcRect/>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7"/>
        <p:cNvGrpSpPr/>
        <p:nvPr/>
      </p:nvGrpSpPr>
      <p:grpSpPr>
        <a:xfrm>
          <a:off x="0" y="0"/>
          <a:ext cx="0" cy="0"/>
          <a:chOff x="0" y="0"/>
          <a:chExt cx="0" cy="0"/>
        </a:xfrm>
      </p:grpSpPr>
      <p:sp>
        <p:nvSpPr>
          <p:cNvPr id="98" name="Google Shape;98;p27"/>
          <p:cNvSpPr txBox="1">
            <a:spLocks noGrp="1"/>
          </p:cNvSpPr>
          <p:nvPr>
            <p:ph type="title"/>
          </p:nvPr>
        </p:nvSpPr>
        <p:spPr>
          <a:xfrm>
            <a:off x="2336800" y="198438"/>
            <a:ext cx="9448800" cy="487362"/>
          </a:xfrm>
          <a:prstGeom prst="rect">
            <a:avLst/>
          </a:prstGeom>
          <a:noFill/>
          <a:ln>
            <a:noFill/>
          </a:ln>
        </p:spPr>
        <p:txBody>
          <a:bodyPr spcFirstLastPara="1" wrap="square" lIns="91425" tIns="45700" rIns="91425" bIns="45700" anchor="t" anchorCtr="0">
            <a:normAutofit/>
          </a:bodyPr>
          <a:lstStyle>
            <a:lvl1pPr lvl="0" algn="r">
              <a:spcBef>
                <a:spcPts val="0"/>
              </a:spcBef>
              <a:spcAft>
                <a:spcPts val="0"/>
              </a:spcAft>
              <a:buClr>
                <a:schemeClr val="lt1"/>
              </a:buClr>
              <a:buSzPts val="2400"/>
              <a:buFont typeface="Quattrocento Sans"/>
              <a:buNone/>
              <a:defRPr sz="2400" b="0" i="0">
                <a:solidFill>
                  <a:schemeClr val="lt1"/>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27"/>
          <p:cNvSpPr txBox="1">
            <a:spLocks noGrp="1"/>
          </p:cNvSpPr>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a:buNone/>
              <a:defRPr sz="2400" b="1">
                <a:latin typeface="Quattrocento Sans"/>
                <a:ea typeface="Quattrocento Sans"/>
                <a:cs typeface="Quattrocento Sans"/>
                <a:sym typeface="Quattrocento Sans"/>
              </a:defRPr>
            </a:lvl1pPr>
            <a:lvl2pPr marL="914400" lvl="1" indent="-228600" algn="just">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0" name="Google Shape;100;p27"/>
          <p:cNvSpPr txBox="1">
            <a:spLocks noGrp="1"/>
          </p:cNvSpPr>
          <p:nvPr>
            <p:ph type="body" idx="2"/>
          </p:nvPr>
        </p:nvSpPr>
        <p:spPr>
          <a:xfrm>
            <a:off x="6604000" y="1828800"/>
            <a:ext cx="5384800" cy="2743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a:buNone/>
              <a:defRPr sz="2400" b="0">
                <a:latin typeface="Quattrocento Sans"/>
                <a:ea typeface="Quattrocento Sans"/>
                <a:cs typeface="Quattrocento Sans"/>
                <a:sym typeface="Quattrocento Sans"/>
              </a:defRPr>
            </a:lvl1pPr>
            <a:lvl2pPr marL="914400" lvl="1" indent="-228600" algn="just">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1" name="Google Shape;101;p27"/>
          <p:cNvSpPr txBox="1">
            <a:spLocks noGrp="1"/>
          </p:cNvSpPr>
          <p:nvPr>
            <p:ph type="sldNum" idx="12"/>
          </p:nvPr>
        </p:nvSpPr>
        <p:spPr>
          <a:xfrm>
            <a:off x="-1828800" y="617220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Quattrocento Sans"/>
                <a:ea typeface="Quattrocento Sans"/>
                <a:cs typeface="Quattrocento Sans"/>
                <a:sym typeface="Quattrocento Sans"/>
              </a:defRPr>
            </a:lvl1pPr>
            <a:lvl2pPr marL="0" lvl="1" indent="0" algn="r">
              <a:spcBef>
                <a:spcPts val="0"/>
              </a:spcBef>
              <a:buNone/>
              <a:defRPr sz="1200">
                <a:solidFill>
                  <a:schemeClr val="lt1"/>
                </a:solidFill>
                <a:latin typeface="Quattrocento Sans"/>
                <a:ea typeface="Quattrocento Sans"/>
                <a:cs typeface="Quattrocento Sans"/>
                <a:sym typeface="Quattrocento Sans"/>
              </a:defRPr>
            </a:lvl2pPr>
            <a:lvl3pPr marL="0" lvl="2" indent="0" algn="r">
              <a:spcBef>
                <a:spcPts val="0"/>
              </a:spcBef>
              <a:buNone/>
              <a:defRPr sz="1200">
                <a:solidFill>
                  <a:schemeClr val="lt1"/>
                </a:solidFill>
                <a:latin typeface="Quattrocento Sans"/>
                <a:ea typeface="Quattrocento Sans"/>
                <a:cs typeface="Quattrocento Sans"/>
                <a:sym typeface="Quattrocento Sans"/>
              </a:defRPr>
            </a:lvl3pPr>
            <a:lvl4pPr marL="0" lvl="3" indent="0" algn="r">
              <a:spcBef>
                <a:spcPts val="0"/>
              </a:spcBef>
              <a:buNone/>
              <a:defRPr sz="1200">
                <a:solidFill>
                  <a:schemeClr val="lt1"/>
                </a:solidFill>
                <a:latin typeface="Quattrocento Sans"/>
                <a:ea typeface="Quattrocento Sans"/>
                <a:cs typeface="Quattrocento Sans"/>
                <a:sym typeface="Quattrocento Sans"/>
              </a:defRPr>
            </a:lvl4pPr>
            <a:lvl5pPr marL="0" lvl="4" indent="0" algn="r">
              <a:spcBef>
                <a:spcPts val="0"/>
              </a:spcBef>
              <a:buNone/>
              <a:defRPr sz="1200">
                <a:solidFill>
                  <a:schemeClr val="lt1"/>
                </a:solidFill>
                <a:latin typeface="Quattrocento Sans"/>
                <a:ea typeface="Quattrocento Sans"/>
                <a:cs typeface="Quattrocento Sans"/>
                <a:sym typeface="Quattrocento Sans"/>
              </a:defRPr>
            </a:lvl5pPr>
            <a:lvl6pPr marL="0" lvl="5" indent="0" algn="r">
              <a:spcBef>
                <a:spcPts val="0"/>
              </a:spcBef>
              <a:buNone/>
              <a:defRPr sz="1200">
                <a:solidFill>
                  <a:schemeClr val="lt1"/>
                </a:solidFill>
                <a:latin typeface="Quattrocento Sans"/>
                <a:ea typeface="Quattrocento Sans"/>
                <a:cs typeface="Quattrocento Sans"/>
                <a:sym typeface="Quattrocento Sans"/>
              </a:defRPr>
            </a:lvl6pPr>
            <a:lvl7pPr marL="0" lvl="6" indent="0" algn="r">
              <a:spcBef>
                <a:spcPts val="0"/>
              </a:spcBef>
              <a:buNone/>
              <a:defRPr sz="1200">
                <a:solidFill>
                  <a:schemeClr val="lt1"/>
                </a:solidFill>
                <a:latin typeface="Quattrocento Sans"/>
                <a:ea typeface="Quattrocento Sans"/>
                <a:cs typeface="Quattrocento Sans"/>
                <a:sym typeface="Quattrocento Sans"/>
              </a:defRPr>
            </a:lvl7pPr>
            <a:lvl8pPr marL="0" lvl="7" indent="0" algn="r">
              <a:spcBef>
                <a:spcPts val="0"/>
              </a:spcBef>
              <a:buNone/>
              <a:defRPr sz="1200">
                <a:solidFill>
                  <a:schemeClr val="lt1"/>
                </a:solidFill>
                <a:latin typeface="Quattrocento Sans"/>
                <a:ea typeface="Quattrocento Sans"/>
                <a:cs typeface="Quattrocento Sans"/>
                <a:sym typeface="Quattrocento Sans"/>
              </a:defRPr>
            </a:lvl8pPr>
            <a:lvl9pPr marL="0" lvl="8" indent="0" algn="r">
              <a:spcBef>
                <a:spcPts val="0"/>
              </a:spcBef>
              <a:buNone/>
              <a:defRPr sz="1200">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102"/>
        <p:cNvGrpSpPr/>
        <p:nvPr/>
      </p:nvGrpSpPr>
      <p:grpSpPr>
        <a:xfrm>
          <a:off x="0" y="0"/>
          <a:ext cx="0" cy="0"/>
          <a:chOff x="0" y="0"/>
          <a:chExt cx="0" cy="0"/>
        </a:xfrm>
      </p:grpSpPr>
      <p:sp>
        <p:nvSpPr>
          <p:cNvPr id="103" name="Google Shape;103;p28"/>
          <p:cNvSpPr txBox="1">
            <a:spLocks noGrp="1"/>
          </p:cNvSpPr>
          <p:nvPr>
            <p:ph type="title"/>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28"/>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105" name="Google Shape;105;p28"/>
          <p:cNvPicPr preferRelativeResize="0"/>
          <p:nvPr/>
        </p:nvPicPr>
        <p:blipFill rotWithShape="1">
          <a:blip r:embed="rId2">
            <a:alphaModFix/>
          </a:blip>
          <a:srcRect/>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1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Clr>
                <a:srgbClr val="FF5A33"/>
              </a:buClr>
              <a:buSzPts val="2800"/>
              <a:buFont typeface="Quattrocento Sans"/>
              <a:buNone/>
              <a:defRPr sz="2800" b="1"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6"/>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marL="914400" lvl="1" indent="-3810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marL="1371600" lvl="2" indent="-355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marL="1828800" lvl="3" indent="-3429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marL="2286000" lvl="4" indent="-3429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 name="Google Shape;25;p1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28" name="Google Shape;28;p16"/>
          <p:cNvPicPr preferRelativeResize="0"/>
          <p:nvPr/>
        </p:nvPicPr>
        <p:blipFill rotWithShape="1">
          <a:blip r:embed="rId2">
            <a:alphaModFix/>
          </a:blip>
          <a:srcRect/>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
        <p:cNvGrpSpPr/>
        <p:nvPr/>
      </p:nvGrpSpPr>
      <p:grpSpPr>
        <a:xfrm>
          <a:off x="0" y="0"/>
          <a:ext cx="0" cy="0"/>
          <a:chOff x="0" y="0"/>
          <a:chExt cx="0" cy="0"/>
        </a:xfrm>
      </p:grpSpPr>
      <p:sp>
        <p:nvSpPr>
          <p:cNvPr id="31" name="Google Shape;31;p1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18"/>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7" name="Google Shape;37;p1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0"/>
        <p:cNvGrpSpPr/>
        <p:nvPr/>
      </p:nvGrpSpPr>
      <p:grpSpPr>
        <a:xfrm>
          <a:off x="0" y="0"/>
          <a:ext cx="0" cy="0"/>
          <a:chOff x="0" y="0"/>
          <a:chExt cx="0" cy="0"/>
        </a:xfrm>
      </p:grpSpPr>
      <p:sp>
        <p:nvSpPr>
          <p:cNvPr id="41" name="Google Shape;41;p19"/>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9"/>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3" name="Google Shape;43;p19"/>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4" name="Google Shape;44;p1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20"/>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20"/>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0" name="Google Shape;50;p20"/>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1" name="Google Shape;51;p20"/>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2" name="Google Shape;52;p20"/>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3" name="Google Shape;53;p2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6"/>
        <p:cNvGrpSpPr/>
        <p:nvPr/>
      </p:nvGrpSpPr>
      <p:grpSpPr>
        <a:xfrm>
          <a:off x="0" y="0"/>
          <a:ext cx="0" cy="0"/>
          <a:chOff x="0" y="0"/>
          <a:chExt cx="0" cy="0"/>
        </a:xfrm>
      </p:grpSpPr>
      <p:sp>
        <p:nvSpPr>
          <p:cNvPr id="57" name="Google Shape;57;p21"/>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1"/>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 name="Google Shape;60;p21"/>
          <p:cNvSpPr/>
          <p:nvPr/>
        </p:nvSpPr>
        <p:spPr>
          <a:xfrm>
            <a:off x="2032000" y="2551018"/>
            <a:ext cx="8534400" cy="326475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61" name="Google Shape;61;p21" descr="http://uconndigitalarts.com/wp-content/uploads/2013/04/original.jpg"/>
          <p:cNvPicPr preferRelativeResize="0"/>
          <p:nvPr/>
        </p:nvPicPr>
        <p:blipFill rotWithShape="1">
          <a:blip r:embed="rId2">
            <a:alphaModFix/>
          </a:blip>
          <a:srcRect t="43978" b="41310"/>
          <a:stretch/>
        </p:blipFill>
        <p:spPr>
          <a:xfrm flipH="1">
            <a:off x="3732707" y="2575401"/>
            <a:ext cx="4568091" cy="283858"/>
          </a:xfrm>
          <a:prstGeom prst="rect">
            <a:avLst/>
          </a:prstGeom>
          <a:noFill/>
          <a:ln>
            <a:noFill/>
          </a:ln>
        </p:spPr>
      </p:pic>
      <p:pic>
        <p:nvPicPr>
          <p:cNvPr id="62" name="Google Shape;62;p21" descr="C:\Users\powerpoint.vn\Downloads\1e2cd4b177168ad16ce2e7c504bba4d2.x400.jpeg"/>
          <p:cNvPicPr preferRelativeResize="0"/>
          <p:nvPr/>
        </p:nvPicPr>
        <p:blipFill rotWithShape="1">
          <a:blip r:embed="rId3">
            <a:alphaModFix/>
          </a:blip>
          <a:srcRect b="55710"/>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a:buNone/>
            </a:pPr>
            <a:r>
              <a:rPr lang="en-US" sz="7200" b="1">
                <a:solidFill>
                  <a:schemeClr val="lt1"/>
                </a:solidFill>
                <a:latin typeface="Calibri"/>
                <a:ea typeface="Calibri"/>
                <a:cs typeface="Calibri"/>
                <a:sym typeface="Calibri"/>
              </a:rPr>
              <a:t>DEM</a:t>
            </a:r>
            <a:r>
              <a:rPr lang="en-US" sz="11500" b="1">
                <a:solidFill>
                  <a:schemeClr val="lt1"/>
                </a:solidFill>
                <a:latin typeface="Calibri"/>
                <a:ea typeface="Calibri"/>
                <a:cs typeface="Calibri"/>
                <a:sym typeface="Calibri"/>
              </a:rPr>
              <a:t>O</a:t>
            </a:r>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64" name="Google Shape;64;p21" descr="http://www.designofsignage.com/application/symbol/hands/image/600x600/hand-press-button-4.jpg"/>
          <p:cNvPicPr preferRelativeResize="0"/>
          <p:nvPr/>
        </p:nvPicPr>
        <p:blipFill rotWithShape="1">
          <a:blip r:embed="rId4">
            <a:alphaModFix/>
          </a:blip>
          <a:srcRect/>
          <a:stretch/>
        </p:blipFill>
        <p:spPr>
          <a:xfrm>
            <a:off x="6016752" y="3568725"/>
            <a:ext cx="3488947" cy="26167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2"/>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8" name="Google Shape;68;p22"/>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2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3"/>
          <p:cNvSpPr>
            <a:spLocks noGrp="1"/>
          </p:cNvSpPr>
          <p:nvPr>
            <p:ph type="pic" idx="2"/>
          </p:nvPr>
        </p:nvSpPr>
        <p:spPr>
          <a:xfrm>
            <a:off x="2389717" y="612775"/>
            <a:ext cx="7315200" cy="4114800"/>
          </a:xfrm>
          <a:prstGeom prst="rect">
            <a:avLst/>
          </a:prstGeom>
          <a:noFill/>
          <a:ln>
            <a:noFill/>
          </a:ln>
        </p:spPr>
      </p:sp>
      <p:sp>
        <p:nvSpPr>
          <p:cNvPr id="75" name="Google Shape;75;p23"/>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6" name="Google Shape;76;p2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4: các loại kiểm thử</a:t>
            </a:r>
            <a:endParaRPr/>
          </a:p>
        </p:txBody>
      </p:sp>
      <p:sp>
        <p:nvSpPr>
          <p:cNvPr id="111" name="Google Shape;111;p1"/>
          <p:cNvSpPr txBox="1">
            <a:spLocks noGrp="1"/>
          </p:cNvSpPr>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a:buNone/>
            </a:pPr>
            <a:r>
              <a:rPr lang="en-US"/>
              <a:t>kiểm thử cơ bản(P1)</a:t>
            </a:r>
            <a:endParaRPr/>
          </a:p>
        </p:txBody>
      </p:sp>
      <p:pic>
        <p:nvPicPr>
          <p:cNvPr id="112" name="Google Shape;112;p1"/>
          <p:cNvPicPr preferRelativeResize="0"/>
          <p:nvPr/>
        </p:nvPicPr>
        <p:blipFill rotWithShape="1">
          <a:blip r:embed="rId3">
            <a:alphaModFix/>
          </a:blip>
          <a:src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11470f59a61_0_36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static testing</a:t>
            </a:r>
            <a:endParaRPr dirty="0"/>
          </a:p>
        </p:txBody>
      </p:sp>
      <p:sp>
        <p:nvSpPr>
          <p:cNvPr id="179" name="Google Shape;179;g11470f59a61_0_363"/>
          <p:cNvSpPr txBox="1"/>
          <p:nvPr/>
        </p:nvSpPr>
        <p:spPr>
          <a:xfrm>
            <a:off x="383400" y="1610725"/>
            <a:ext cx="11586300" cy="5247300"/>
          </a:xfrm>
          <a:prstGeom prst="rect">
            <a:avLst/>
          </a:prstGeom>
          <a:noFill/>
          <a:ln>
            <a:noFill/>
          </a:ln>
        </p:spPr>
        <p:txBody>
          <a:bodyPr spcFirstLastPara="1" wrap="square" lIns="91425" tIns="45700" rIns="91425" bIns="45700" anchor="t" anchorCtr="0">
            <a:noAutofit/>
          </a:bodyPr>
          <a:lstStyle/>
          <a:p>
            <a:pPr marL="742950" lvl="1" indent="-342900" algn="l" rtl="0">
              <a:spcBef>
                <a:spcPts val="0"/>
              </a:spcBef>
              <a:spcAft>
                <a:spcPts val="0"/>
              </a:spcAft>
              <a:buClr>
                <a:srgbClr val="FF5A33"/>
              </a:buClr>
              <a:buSzPts val="3300"/>
              <a:buFont typeface="Quattrocento Sans"/>
              <a:buChar char="❖"/>
            </a:pPr>
            <a:r>
              <a:rPr lang="en-US" sz="3300">
                <a:latin typeface="Quattrocento Sans"/>
                <a:ea typeface="Quattrocento Sans"/>
                <a:cs typeface="Quattrocento Sans"/>
                <a:sym typeface="Quattrocento Sans"/>
              </a:rPr>
              <a:t>Bởi vì kiểm thử tĩnh có thể bắt đầu sớm trong quy trình phát triển phần mềm, do đó sẽ có được những phản hồi sớm về vấn đề chất lượng của phần mềm cũng như dự án.</a:t>
            </a:r>
            <a:endParaRPr sz="3300">
              <a:latin typeface="Quattrocento Sans"/>
              <a:ea typeface="Quattrocento Sans"/>
              <a:cs typeface="Quattrocento Sans"/>
              <a:sym typeface="Quattrocento Sans"/>
            </a:endParaRPr>
          </a:p>
          <a:p>
            <a:pPr marL="742950" lvl="1" indent="-342900" algn="l" rtl="0">
              <a:spcBef>
                <a:spcPts val="0"/>
              </a:spcBef>
              <a:spcAft>
                <a:spcPts val="0"/>
              </a:spcAft>
              <a:buClr>
                <a:srgbClr val="FF5A33"/>
              </a:buClr>
              <a:buSzPts val="3300"/>
              <a:buFont typeface="Quattrocento Sans"/>
              <a:buChar char="❖"/>
            </a:pPr>
            <a:r>
              <a:rPr lang="en-US" sz="3300">
                <a:latin typeface="Quattrocento Sans"/>
                <a:ea typeface="Quattrocento Sans"/>
                <a:cs typeface="Quattrocento Sans"/>
                <a:sym typeface="Quattrocento Sans"/>
              </a:rPr>
              <a:t>Phát hiện các lỗi ở giai đoạn đầu, chi phí sửa chữa sẽ thấp.</a:t>
            </a:r>
            <a:endParaRPr sz="3300">
              <a:latin typeface="Quattrocento Sans"/>
              <a:ea typeface="Quattrocento Sans"/>
              <a:cs typeface="Quattrocento Sans"/>
              <a:sym typeface="Quattrocento Sans"/>
            </a:endParaRPr>
          </a:p>
          <a:p>
            <a:pPr marL="742950" lvl="1" indent="-342900" algn="l" rtl="0">
              <a:spcBef>
                <a:spcPts val="0"/>
              </a:spcBef>
              <a:spcAft>
                <a:spcPts val="0"/>
              </a:spcAft>
              <a:buClr>
                <a:srgbClr val="FF5A33"/>
              </a:buClr>
              <a:buSzPts val="3300"/>
              <a:buFont typeface="Quattrocento Sans"/>
              <a:buChar char="❖"/>
            </a:pPr>
            <a:r>
              <a:rPr lang="en-US" sz="3300">
                <a:latin typeface="Quattrocento Sans"/>
                <a:ea typeface="Quattrocento Sans"/>
                <a:cs typeface="Quattrocento Sans"/>
                <a:sym typeface="Quattrocento Sans"/>
              </a:rPr>
              <a:t>Kiểm thử tĩnh góp phần gia tăng nhận thức về các vấn đề chất lượng.</a:t>
            </a:r>
            <a:endParaRPr sz="3300">
              <a:latin typeface="Quattrocento Sans"/>
              <a:ea typeface="Quattrocento Sans"/>
              <a:cs typeface="Quattrocento Sans"/>
              <a:sym typeface="Quattrocento Sans"/>
            </a:endParaRPr>
          </a:p>
          <a:p>
            <a:pPr marL="742950" lvl="0" indent="0" algn="l" rtl="0">
              <a:lnSpc>
                <a:spcPct val="80000"/>
              </a:lnSpc>
              <a:spcBef>
                <a:spcPts val="480"/>
              </a:spcBef>
              <a:spcAft>
                <a:spcPts val="0"/>
              </a:spcAft>
              <a:buSzPts val="1018"/>
              <a:buNone/>
            </a:pPr>
            <a:endParaRPr sz="2258">
              <a:solidFill>
                <a:srgbClr val="333333"/>
              </a:solidFill>
              <a:highlight>
                <a:schemeClr val="lt1"/>
              </a:highlight>
              <a:latin typeface="Quattrocento Sans"/>
              <a:ea typeface="Quattrocento Sans"/>
              <a:cs typeface="Quattrocento Sans"/>
              <a:sym typeface="Quattrocento Sans"/>
            </a:endParaRPr>
          </a:p>
        </p:txBody>
      </p:sp>
      <p:sp>
        <p:nvSpPr>
          <p:cNvPr id="180" name="Google Shape;180;g11470f59a61_0_363"/>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Ưu điểm của Kiểm thử tĩnh</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9">
                                            <p:txEl>
                                              <p:pRg st="0" end="0"/>
                                            </p:txEl>
                                          </p:spTgt>
                                        </p:tgtEl>
                                        <p:attrNameLst>
                                          <p:attrName>style.visibility</p:attrName>
                                        </p:attrNameLst>
                                      </p:cBhvr>
                                      <p:to>
                                        <p:strVal val="visible"/>
                                      </p:to>
                                    </p:set>
                                    <p:anim calcmode="lin" valueType="num">
                                      <p:cBhvr additive="base">
                                        <p:cTn id="7" dur="1000"/>
                                        <p:tgtEl>
                                          <p:spTgt spid="17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9">
                                            <p:txEl>
                                              <p:pRg st="1" end="1"/>
                                            </p:txEl>
                                          </p:spTgt>
                                        </p:tgtEl>
                                        <p:attrNameLst>
                                          <p:attrName>style.visibility</p:attrName>
                                        </p:attrNameLst>
                                      </p:cBhvr>
                                      <p:to>
                                        <p:strVal val="visible"/>
                                      </p:to>
                                    </p:set>
                                    <p:anim calcmode="lin" valueType="num">
                                      <p:cBhvr additive="base">
                                        <p:cTn id="12" dur="1000"/>
                                        <p:tgtEl>
                                          <p:spTgt spid="179">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9">
                                            <p:txEl>
                                              <p:pRg st="2" end="2"/>
                                            </p:txEl>
                                          </p:spTgt>
                                        </p:tgtEl>
                                        <p:attrNameLst>
                                          <p:attrName>style.visibility</p:attrName>
                                        </p:attrNameLst>
                                      </p:cBhvr>
                                      <p:to>
                                        <p:strVal val="visible"/>
                                      </p:to>
                                    </p:set>
                                    <p:anim calcmode="lin" valueType="num">
                                      <p:cBhvr additive="base">
                                        <p:cTn id="17" dur="1000"/>
                                        <p:tgtEl>
                                          <p:spTgt spid="179">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79">
                                            <p:txEl>
                                              <p:pRg st="3" end="3"/>
                                            </p:txEl>
                                          </p:spTgt>
                                        </p:tgtEl>
                                        <p:attrNameLst>
                                          <p:attrName>style.visibility</p:attrName>
                                        </p:attrNameLst>
                                      </p:cBhvr>
                                      <p:to>
                                        <p:strVal val="visible"/>
                                      </p:to>
                                    </p:set>
                                    <p:anim calcmode="lin" valueType="num">
                                      <p:cBhvr additive="base">
                                        <p:cTn id="22" dur="1000"/>
                                        <p:tgtEl>
                                          <p:spTgt spid="179">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11470f59a61_0_37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static testing</a:t>
            </a:r>
            <a:endParaRPr dirty="0"/>
          </a:p>
        </p:txBody>
      </p:sp>
      <p:sp>
        <p:nvSpPr>
          <p:cNvPr id="186" name="Google Shape;186;g11470f59a61_0_376"/>
          <p:cNvSpPr txBox="1"/>
          <p:nvPr/>
        </p:nvSpPr>
        <p:spPr>
          <a:xfrm>
            <a:off x="352150" y="1610700"/>
            <a:ext cx="11635800" cy="5065500"/>
          </a:xfrm>
          <a:prstGeom prst="rect">
            <a:avLst/>
          </a:prstGeom>
          <a:noFill/>
          <a:ln>
            <a:noFill/>
          </a:ln>
        </p:spPr>
        <p:txBody>
          <a:bodyPr spcFirstLastPara="1" wrap="square" lIns="91425" tIns="45700" rIns="91425" bIns="45700" anchor="t" anchorCtr="0">
            <a:normAutofit fontScale="92500" lnSpcReduction="20000"/>
          </a:bodyPr>
          <a:lstStyle/>
          <a:p>
            <a:pPr marL="742950" lvl="1" indent="-338931" algn="l" rtl="0">
              <a:lnSpc>
                <a:spcPct val="115000"/>
              </a:lnSpc>
              <a:spcBef>
                <a:spcPts val="1400"/>
              </a:spcBef>
              <a:spcAft>
                <a:spcPts val="0"/>
              </a:spcAft>
              <a:buClr>
                <a:srgbClr val="FF5A33"/>
              </a:buClr>
              <a:buSzPct val="100000"/>
              <a:buFont typeface="Quattrocento Sans"/>
              <a:buChar char="❖"/>
            </a:pPr>
            <a:r>
              <a:rPr lang="en-US" sz="3500" dirty="0">
                <a:solidFill>
                  <a:srgbClr val="1B1B1B"/>
                </a:solidFill>
                <a:highlight>
                  <a:schemeClr val="lt1"/>
                </a:highlight>
                <a:latin typeface="Quattrocento Sans"/>
                <a:ea typeface="Quattrocento Sans"/>
                <a:cs typeface="Quattrocento Sans"/>
                <a:sym typeface="Quattrocento Sans"/>
              </a:rPr>
              <a:t>Lỗi về tài liệu yêu cầu, như sự không nhất quán, mơ hồ, </a:t>
            </a:r>
            <a:r>
              <a:rPr lang="en-US" sz="3500" dirty="0" err="1">
                <a:solidFill>
                  <a:srgbClr val="1B1B1B"/>
                </a:solidFill>
                <a:highlight>
                  <a:schemeClr val="lt1"/>
                </a:highlight>
                <a:latin typeface="Quattrocento Sans"/>
                <a:ea typeface="Quattrocento Sans"/>
                <a:cs typeface="Quattrocento Sans"/>
                <a:sym typeface="Quattrocento Sans"/>
              </a:rPr>
              <a:t>mâu</a:t>
            </a:r>
            <a:r>
              <a:rPr lang="en-US" sz="3500" dirty="0">
                <a:solidFill>
                  <a:srgbClr val="1B1B1B"/>
                </a:solidFill>
                <a:highlight>
                  <a:schemeClr val="lt1"/>
                </a:highlight>
                <a:latin typeface="Quattrocento Sans"/>
                <a:ea typeface="Quattrocento Sans"/>
                <a:cs typeface="Quattrocento Sans"/>
                <a:sym typeface="Quattrocento Sans"/>
              </a:rPr>
              <a:t> </a:t>
            </a:r>
            <a:r>
              <a:rPr lang="en-US" sz="3500" dirty="0" err="1">
                <a:solidFill>
                  <a:srgbClr val="1B1B1B"/>
                </a:solidFill>
                <a:highlight>
                  <a:schemeClr val="lt1"/>
                </a:highlight>
                <a:latin typeface="Quattrocento Sans"/>
                <a:ea typeface="Quattrocento Sans"/>
                <a:cs typeface="Quattrocento Sans"/>
                <a:sym typeface="Quattrocento Sans"/>
              </a:rPr>
              <a:t>thuẫn</a:t>
            </a:r>
            <a:r>
              <a:rPr lang="en-US" sz="3500" dirty="0">
                <a:solidFill>
                  <a:srgbClr val="1B1B1B"/>
                </a:solidFill>
                <a:highlight>
                  <a:schemeClr val="lt1"/>
                </a:highlight>
                <a:latin typeface="Quattrocento Sans"/>
                <a:ea typeface="Quattrocento Sans"/>
                <a:cs typeface="Quattrocento Sans"/>
                <a:sym typeface="Quattrocento Sans"/>
              </a:rPr>
              <a:t>, thiếu sót, không chính xác và dư </a:t>
            </a:r>
            <a:r>
              <a:rPr lang="en-US" sz="3500" dirty="0" err="1">
                <a:solidFill>
                  <a:srgbClr val="1B1B1B"/>
                </a:solidFill>
                <a:highlight>
                  <a:schemeClr val="lt1"/>
                </a:highlight>
                <a:latin typeface="Quattrocento Sans"/>
                <a:ea typeface="Quattrocento Sans"/>
                <a:cs typeface="Quattrocento Sans"/>
                <a:sym typeface="Quattrocento Sans"/>
              </a:rPr>
              <a:t>thừa</a:t>
            </a:r>
            <a:r>
              <a:rPr lang="en-US" sz="3500" dirty="0">
                <a:solidFill>
                  <a:srgbClr val="1B1B1B"/>
                </a:solidFill>
                <a:highlight>
                  <a:schemeClr val="lt1"/>
                </a:highlight>
                <a:latin typeface="Quattrocento Sans"/>
                <a:ea typeface="Quattrocento Sans"/>
                <a:cs typeface="Quattrocento Sans"/>
                <a:sym typeface="Quattrocento Sans"/>
              </a:rPr>
              <a:t> trong tài liệu.</a:t>
            </a:r>
            <a:endParaRPr sz="3500" dirty="0">
              <a:solidFill>
                <a:srgbClr val="1B1B1B"/>
              </a:solidFill>
              <a:highlight>
                <a:schemeClr val="lt1"/>
              </a:highlight>
              <a:latin typeface="Quattrocento Sans"/>
              <a:ea typeface="Quattrocento Sans"/>
              <a:cs typeface="Quattrocento Sans"/>
              <a:sym typeface="Quattrocento Sans"/>
            </a:endParaRPr>
          </a:p>
          <a:p>
            <a:pPr marL="742950" lvl="1" indent="-338931" algn="l" rtl="0">
              <a:lnSpc>
                <a:spcPct val="115000"/>
              </a:lnSpc>
              <a:spcBef>
                <a:spcPts val="0"/>
              </a:spcBef>
              <a:spcAft>
                <a:spcPts val="0"/>
              </a:spcAft>
              <a:buClr>
                <a:srgbClr val="FF5A33"/>
              </a:buClr>
              <a:buSzPct val="100000"/>
              <a:buFont typeface="Quattrocento Sans"/>
              <a:buChar char="❖"/>
            </a:pPr>
            <a:r>
              <a:rPr lang="en-US" sz="3500" dirty="0">
                <a:solidFill>
                  <a:srgbClr val="1B1B1B"/>
                </a:solidFill>
                <a:highlight>
                  <a:schemeClr val="lt1"/>
                </a:highlight>
                <a:latin typeface="Quattrocento Sans"/>
                <a:ea typeface="Quattrocento Sans"/>
                <a:cs typeface="Quattrocento Sans"/>
                <a:sym typeface="Quattrocento Sans"/>
              </a:rPr>
              <a:t>Lỗi thiết kế, như thuật toán không </a:t>
            </a:r>
            <a:r>
              <a:rPr lang="en-US" sz="3500" dirty="0" err="1">
                <a:solidFill>
                  <a:srgbClr val="1B1B1B"/>
                </a:solidFill>
                <a:highlight>
                  <a:schemeClr val="lt1"/>
                </a:highlight>
                <a:latin typeface="Quattrocento Sans"/>
                <a:ea typeface="Quattrocento Sans"/>
                <a:cs typeface="Quattrocento Sans"/>
                <a:sym typeface="Quattrocento Sans"/>
              </a:rPr>
              <a:t>hiệu</a:t>
            </a:r>
            <a:r>
              <a:rPr lang="en-US" sz="3500" dirty="0">
                <a:solidFill>
                  <a:srgbClr val="1B1B1B"/>
                </a:solidFill>
                <a:highlight>
                  <a:schemeClr val="lt1"/>
                </a:highlight>
                <a:latin typeface="Quattrocento Sans"/>
                <a:ea typeface="Quattrocento Sans"/>
                <a:cs typeface="Quattrocento Sans"/>
                <a:sym typeface="Quattrocento Sans"/>
              </a:rPr>
              <a:t> quả, cấu trúc cơ sở dữ liệu.</a:t>
            </a:r>
            <a:endParaRPr sz="3500" dirty="0">
              <a:solidFill>
                <a:srgbClr val="1B1B1B"/>
              </a:solidFill>
              <a:highlight>
                <a:schemeClr val="lt1"/>
              </a:highlight>
              <a:latin typeface="Quattrocento Sans"/>
              <a:ea typeface="Quattrocento Sans"/>
              <a:cs typeface="Quattrocento Sans"/>
              <a:sym typeface="Quattrocento Sans"/>
            </a:endParaRPr>
          </a:p>
          <a:p>
            <a:pPr marL="742950" lvl="1" indent="-338931" algn="l" rtl="0">
              <a:lnSpc>
                <a:spcPct val="115000"/>
              </a:lnSpc>
              <a:spcBef>
                <a:spcPts val="0"/>
              </a:spcBef>
              <a:spcAft>
                <a:spcPts val="0"/>
              </a:spcAft>
              <a:buClr>
                <a:srgbClr val="FF5A33"/>
              </a:buClr>
              <a:buSzPct val="100000"/>
              <a:buFont typeface="Quattrocento Sans"/>
              <a:buChar char="❖"/>
            </a:pPr>
            <a:r>
              <a:rPr lang="en-US" sz="3500" dirty="0">
                <a:solidFill>
                  <a:srgbClr val="1B1B1B"/>
                </a:solidFill>
                <a:highlight>
                  <a:schemeClr val="lt1"/>
                </a:highlight>
                <a:latin typeface="Quattrocento Sans"/>
                <a:ea typeface="Quattrocento Sans"/>
                <a:cs typeface="Quattrocento Sans"/>
                <a:sym typeface="Quattrocento Sans"/>
              </a:rPr>
              <a:t>Lỗi code, như các </a:t>
            </a:r>
            <a:r>
              <a:rPr lang="en-US" sz="3500" dirty="0" err="1">
                <a:solidFill>
                  <a:srgbClr val="1B1B1B"/>
                </a:solidFill>
                <a:highlight>
                  <a:schemeClr val="lt1"/>
                </a:highlight>
                <a:latin typeface="Quattrocento Sans"/>
                <a:ea typeface="Quattrocento Sans"/>
                <a:cs typeface="Quattrocento Sans"/>
                <a:sym typeface="Quattrocento Sans"/>
              </a:rPr>
              <a:t>biến</a:t>
            </a:r>
            <a:r>
              <a:rPr lang="en-US" sz="3500" dirty="0">
                <a:solidFill>
                  <a:srgbClr val="1B1B1B"/>
                </a:solidFill>
                <a:highlight>
                  <a:schemeClr val="lt1"/>
                </a:highlight>
                <a:latin typeface="Quattrocento Sans"/>
                <a:ea typeface="Quattrocento Sans"/>
                <a:cs typeface="Quattrocento Sans"/>
                <a:sym typeface="Quattrocento Sans"/>
              </a:rPr>
              <a:t> có giá trị không xác định, các </a:t>
            </a:r>
            <a:r>
              <a:rPr lang="en-US" sz="3500" dirty="0" err="1">
                <a:solidFill>
                  <a:srgbClr val="1B1B1B"/>
                </a:solidFill>
                <a:highlight>
                  <a:schemeClr val="lt1"/>
                </a:highlight>
                <a:latin typeface="Quattrocento Sans"/>
                <a:ea typeface="Quattrocento Sans"/>
                <a:cs typeface="Quattrocento Sans"/>
                <a:sym typeface="Quattrocento Sans"/>
              </a:rPr>
              <a:t>biến</a:t>
            </a:r>
            <a:r>
              <a:rPr lang="en-US" sz="3500" dirty="0">
                <a:solidFill>
                  <a:srgbClr val="1B1B1B"/>
                </a:solidFill>
                <a:highlight>
                  <a:schemeClr val="lt1"/>
                </a:highlight>
                <a:latin typeface="Quattrocento Sans"/>
                <a:ea typeface="Quattrocento Sans"/>
                <a:cs typeface="Quattrocento Sans"/>
                <a:sym typeface="Quattrocento Sans"/>
              </a:rPr>
              <a:t> được khai báo nhưng không bao giờ sử dụng, code không thể </a:t>
            </a:r>
            <a:r>
              <a:rPr lang="en-US" sz="3500" dirty="0" err="1">
                <a:solidFill>
                  <a:srgbClr val="1B1B1B"/>
                </a:solidFill>
                <a:highlight>
                  <a:schemeClr val="lt1"/>
                </a:highlight>
                <a:latin typeface="Quattrocento Sans"/>
                <a:ea typeface="Quattrocento Sans"/>
                <a:cs typeface="Quattrocento Sans"/>
                <a:sym typeface="Quattrocento Sans"/>
              </a:rPr>
              <a:t>truy</a:t>
            </a:r>
            <a:r>
              <a:rPr lang="en-US" sz="3500" dirty="0">
                <a:solidFill>
                  <a:srgbClr val="1B1B1B"/>
                </a:solidFill>
                <a:highlight>
                  <a:schemeClr val="lt1"/>
                </a:highlight>
                <a:latin typeface="Quattrocento Sans"/>
                <a:ea typeface="Quattrocento Sans"/>
                <a:cs typeface="Quattrocento Sans"/>
                <a:sym typeface="Quattrocento Sans"/>
              </a:rPr>
              <a:t> cập, code bị trùng </a:t>
            </a:r>
            <a:r>
              <a:rPr lang="en-US" sz="3500" dirty="0" err="1">
                <a:solidFill>
                  <a:srgbClr val="1B1B1B"/>
                </a:solidFill>
                <a:highlight>
                  <a:schemeClr val="lt1"/>
                </a:highlight>
                <a:latin typeface="Quattrocento Sans"/>
                <a:ea typeface="Quattrocento Sans"/>
                <a:cs typeface="Quattrocento Sans"/>
                <a:sym typeface="Quattrocento Sans"/>
              </a:rPr>
              <a:t>lặp</a:t>
            </a:r>
            <a:r>
              <a:rPr lang="en-US" sz="3500" dirty="0">
                <a:solidFill>
                  <a:srgbClr val="1B1B1B"/>
                </a:solidFill>
                <a:highlight>
                  <a:schemeClr val="lt1"/>
                </a:highlight>
                <a:latin typeface="Quattrocento Sans"/>
                <a:ea typeface="Quattrocento Sans"/>
                <a:cs typeface="Quattrocento Sans"/>
                <a:sym typeface="Quattrocento Sans"/>
              </a:rPr>
              <a:t>.</a:t>
            </a:r>
            <a:endParaRPr sz="3500" dirty="0">
              <a:solidFill>
                <a:srgbClr val="1B1B1B"/>
              </a:solidFill>
              <a:highlight>
                <a:schemeClr val="lt1"/>
              </a:highlight>
              <a:latin typeface="Quattrocento Sans"/>
              <a:ea typeface="Quattrocento Sans"/>
              <a:cs typeface="Quattrocento Sans"/>
              <a:sym typeface="Quattrocento Sans"/>
            </a:endParaRPr>
          </a:p>
          <a:p>
            <a:pPr marL="742950" indent="-338931">
              <a:lnSpc>
                <a:spcPct val="115000"/>
              </a:lnSpc>
              <a:buClr>
                <a:srgbClr val="FF5A33"/>
              </a:buClr>
              <a:buSzPct val="100000"/>
              <a:buFont typeface="Quattrocento Sans"/>
              <a:buChar char="❖"/>
            </a:pPr>
            <a:r>
              <a:rPr lang="en-US" sz="3500" dirty="0">
                <a:solidFill>
                  <a:srgbClr val="1B1B1B"/>
                </a:solidFill>
                <a:highlight>
                  <a:schemeClr val="lt1"/>
                </a:highlight>
                <a:latin typeface="Quattrocento Sans"/>
                <a:ea typeface="Quattrocento Sans"/>
                <a:cs typeface="Quattrocento Sans"/>
                <a:sym typeface="Quattrocento Sans"/>
              </a:rPr>
              <a:t>Độ </a:t>
            </a:r>
            <a:r>
              <a:rPr lang="en-US" sz="3500" dirty="0" err="1">
                <a:solidFill>
                  <a:srgbClr val="1B1B1B"/>
                </a:solidFill>
                <a:highlight>
                  <a:schemeClr val="lt1"/>
                </a:highlight>
                <a:latin typeface="Quattrocento Sans"/>
                <a:ea typeface="Quattrocento Sans"/>
                <a:cs typeface="Quattrocento Sans"/>
                <a:sym typeface="Quattrocento Sans"/>
              </a:rPr>
              <a:t>lệch</a:t>
            </a:r>
            <a:r>
              <a:rPr lang="en-US" sz="3500" dirty="0">
                <a:solidFill>
                  <a:srgbClr val="1B1B1B"/>
                </a:solidFill>
                <a:highlight>
                  <a:schemeClr val="lt1"/>
                </a:highlight>
                <a:latin typeface="Quattrocento Sans"/>
                <a:ea typeface="Quattrocento Sans"/>
                <a:cs typeface="Quattrocento Sans"/>
                <a:sym typeface="Quattrocento Sans"/>
              </a:rPr>
              <a:t> so với tiêu chuẩn như thiếu </a:t>
            </a:r>
            <a:r>
              <a:rPr lang="en-US" sz="3500" dirty="0" err="1">
                <a:solidFill>
                  <a:srgbClr val="1B1B1B"/>
                </a:solidFill>
                <a:highlight>
                  <a:schemeClr val="lt1"/>
                </a:highlight>
                <a:latin typeface="Quattrocento Sans"/>
                <a:ea typeface="Quattrocento Sans"/>
                <a:cs typeface="Quattrocento Sans"/>
                <a:sym typeface="Quattrocento Sans"/>
              </a:rPr>
              <a:t>tuân</a:t>
            </a:r>
            <a:r>
              <a:rPr lang="en-US" sz="3500" dirty="0">
                <a:solidFill>
                  <a:srgbClr val="1B1B1B"/>
                </a:solidFill>
                <a:highlight>
                  <a:schemeClr val="lt1"/>
                </a:highlight>
                <a:latin typeface="Quattrocento Sans"/>
                <a:ea typeface="Quattrocento Sans"/>
                <a:cs typeface="Quattrocento Sans"/>
                <a:sym typeface="Quattrocento Sans"/>
              </a:rPr>
              <a:t> thủ </a:t>
            </a:r>
            <a:r>
              <a:rPr lang="en-US" sz="3500" dirty="0" err="1">
                <a:solidFill>
                  <a:srgbClr val="1B1B1B"/>
                </a:solidFill>
                <a:highlight>
                  <a:schemeClr val="lt1"/>
                </a:highlight>
                <a:latin typeface="Quattrocento Sans"/>
                <a:ea typeface="Quattrocento Sans"/>
                <a:cs typeface="Quattrocento Sans"/>
                <a:sym typeface="Quattrocento Sans"/>
              </a:rPr>
              <a:t>theo</a:t>
            </a:r>
            <a:r>
              <a:rPr lang="en-US" sz="3500" dirty="0">
                <a:solidFill>
                  <a:srgbClr val="1B1B1B"/>
                </a:solidFill>
                <a:highlight>
                  <a:schemeClr val="lt1"/>
                </a:highlight>
                <a:latin typeface="Quattrocento Sans"/>
                <a:ea typeface="Quattrocento Sans"/>
                <a:cs typeface="Quattrocento Sans"/>
                <a:sym typeface="Quattrocento Sans"/>
              </a:rPr>
              <a:t> các tiêu chuẩn code.</a:t>
            </a:r>
            <a:endParaRPr sz="3500" dirty="0">
              <a:solidFill>
                <a:srgbClr val="1B1B1B"/>
              </a:solidFill>
              <a:highlight>
                <a:schemeClr val="lt1"/>
              </a:highlight>
              <a:latin typeface="Quattrocento Sans"/>
              <a:ea typeface="Quattrocento Sans"/>
              <a:cs typeface="Quattrocento Sans"/>
              <a:sym typeface="Quattrocento Sans"/>
            </a:endParaRPr>
          </a:p>
          <a:p>
            <a:pPr marL="742950" indent="-338931">
              <a:lnSpc>
                <a:spcPct val="115000"/>
              </a:lnSpc>
              <a:buClr>
                <a:srgbClr val="FF5A33"/>
              </a:buClr>
              <a:buSzPct val="100000"/>
              <a:buFont typeface="Quattrocento Sans"/>
              <a:buChar char="❖"/>
            </a:pPr>
            <a:r>
              <a:rPr lang="en-US" sz="3500" dirty="0">
                <a:solidFill>
                  <a:srgbClr val="1B1B1B"/>
                </a:solidFill>
                <a:highlight>
                  <a:schemeClr val="lt1"/>
                </a:highlight>
                <a:latin typeface="Quattrocento Sans"/>
                <a:ea typeface="Quattrocento Sans"/>
                <a:cs typeface="Quattrocento Sans"/>
                <a:sym typeface="Quattrocento Sans"/>
              </a:rPr>
              <a:t>Giao diện không chính xác.</a:t>
            </a:r>
            <a:endParaRPr sz="3500" dirty="0">
              <a:latin typeface="Quattrocento Sans"/>
              <a:ea typeface="Quattrocento Sans"/>
              <a:cs typeface="Quattrocento Sans"/>
              <a:sym typeface="Quattrocento Sans"/>
            </a:endParaRPr>
          </a:p>
          <a:p>
            <a:pPr marL="742950" lvl="0" indent="0" algn="l" rtl="0">
              <a:lnSpc>
                <a:spcPct val="80000"/>
              </a:lnSpc>
              <a:spcBef>
                <a:spcPts val="700"/>
              </a:spcBef>
              <a:spcAft>
                <a:spcPts val="0"/>
              </a:spcAft>
              <a:buSzPct val="45046"/>
              <a:buNone/>
            </a:pPr>
            <a:endParaRPr sz="2258" dirty="0">
              <a:solidFill>
                <a:srgbClr val="333333"/>
              </a:solidFill>
              <a:highlight>
                <a:schemeClr val="lt1"/>
              </a:highlight>
              <a:latin typeface="Quattrocento Sans"/>
              <a:ea typeface="Quattrocento Sans"/>
              <a:cs typeface="Quattrocento Sans"/>
              <a:sym typeface="Quattrocento Sans"/>
            </a:endParaRPr>
          </a:p>
        </p:txBody>
      </p:sp>
      <p:sp>
        <p:nvSpPr>
          <p:cNvPr id="187" name="Google Shape;187;g11470f59a61_0_376"/>
          <p:cNvSpPr txBox="1"/>
          <p:nvPr/>
        </p:nvSpPr>
        <p:spPr>
          <a:xfrm>
            <a:off x="617100" y="789225"/>
            <a:ext cx="11370900" cy="985200"/>
          </a:xfrm>
          <a:prstGeom prst="rect">
            <a:avLst/>
          </a:prstGeom>
          <a:noFill/>
          <a:ln>
            <a:noFill/>
          </a:ln>
        </p:spPr>
        <p:txBody>
          <a:bodyPr spcFirstLastPara="1" wrap="square" lIns="91425" tIns="91425" rIns="91425" bIns="91425" anchor="t" anchorCtr="0">
            <a:spAutoFit/>
          </a:bodyPr>
          <a:lstStyle/>
          <a:p>
            <a:pPr marL="342900" lvl="0" indent="-495300" algn="l" rtl="0">
              <a:spcBef>
                <a:spcPts val="0"/>
              </a:spcBef>
              <a:spcAft>
                <a:spcPts val="0"/>
              </a:spcAft>
              <a:buClr>
                <a:srgbClr val="FF5A33"/>
              </a:buClr>
              <a:buSzPts val="5200"/>
              <a:buFont typeface="Quattrocento Sans"/>
              <a:buChar char="❑"/>
            </a:pPr>
            <a:r>
              <a:rPr lang="en-US" sz="4000">
                <a:solidFill>
                  <a:srgbClr val="333333"/>
                </a:solidFill>
                <a:highlight>
                  <a:schemeClr val="lt1"/>
                </a:highlight>
                <a:latin typeface="Quattrocento Sans"/>
                <a:ea typeface="Quattrocento Sans"/>
                <a:cs typeface="Quattrocento Sans"/>
                <a:sym typeface="Quattrocento Sans"/>
              </a:rPr>
              <a:t>Các lỗi điển hình được tìm thấy bởi Kiểm thử tĩnh</a:t>
            </a:r>
            <a:endParaRPr sz="52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6">
                                            <p:txEl>
                                              <p:pRg st="0" end="0"/>
                                            </p:txEl>
                                          </p:spTgt>
                                        </p:tgtEl>
                                        <p:attrNameLst>
                                          <p:attrName>style.visibility</p:attrName>
                                        </p:attrNameLst>
                                      </p:cBhvr>
                                      <p:to>
                                        <p:strVal val="visible"/>
                                      </p:to>
                                    </p:set>
                                    <p:anim calcmode="lin" valueType="num">
                                      <p:cBhvr additive="base">
                                        <p:cTn id="7" dur="1000"/>
                                        <p:tgtEl>
                                          <p:spTgt spid="18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6">
                                            <p:txEl>
                                              <p:pRg st="1" end="1"/>
                                            </p:txEl>
                                          </p:spTgt>
                                        </p:tgtEl>
                                        <p:attrNameLst>
                                          <p:attrName>style.visibility</p:attrName>
                                        </p:attrNameLst>
                                      </p:cBhvr>
                                      <p:to>
                                        <p:strVal val="visible"/>
                                      </p:to>
                                    </p:set>
                                    <p:anim calcmode="lin" valueType="num">
                                      <p:cBhvr additive="base">
                                        <p:cTn id="12" dur="1000"/>
                                        <p:tgtEl>
                                          <p:spTgt spid="18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86">
                                            <p:txEl>
                                              <p:pRg st="2" end="2"/>
                                            </p:txEl>
                                          </p:spTgt>
                                        </p:tgtEl>
                                        <p:attrNameLst>
                                          <p:attrName>style.visibility</p:attrName>
                                        </p:attrNameLst>
                                      </p:cBhvr>
                                      <p:to>
                                        <p:strVal val="visible"/>
                                      </p:to>
                                    </p:set>
                                    <p:anim calcmode="lin" valueType="num">
                                      <p:cBhvr additive="base">
                                        <p:cTn id="17" dur="1000"/>
                                        <p:tgtEl>
                                          <p:spTgt spid="186">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86">
                                            <p:txEl>
                                              <p:pRg st="3" end="3"/>
                                            </p:txEl>
                                          </p:spTgt>
                                        </p:tgtEl>
                                        <p:attrNameLst>
                                          <p:attrName>style.visibility</p:attrName>
                                        </p:attrNameLst>
                                      </p:cBhvr>
                                      <p:to>
                                        <p:strVal val="visible"/>
                                      </p:to>
                                    </p:set>
                                    <p:anim calcmode="lin" valueType="num">
                                      <p:cBhvr additive="base">
                                        <p:cTn id="22" dur="1000"/>
                                        <p:tgtEl>
                                          <p:spTgt spid="186">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86">
                                            <p:txEl>
                                              <p:pRg st="4" end="4"/>
                                            </p:txEl>
                                          </p:spTgt>
                                        </p:tgtEl>
                                        <p:attrNameLst>
                                          <p:attrName>style.visibility</p:attrName>
                                        </p:attrNameLst>
                                      </p:cBhvr>
                                      <p:to>
                                        <p:strVal val="visible"/>
                                      </p:to>
                                    </p:set>
                                    <p:anim calcmode="lin" valueType="num">
                                      <p:cBhvr additive="base">
                                        <p:cTn id="27" dur="1000"/>
                                        <p:tgtEl>
                                          <p:spTgt spid="186">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112c730af4f_0_423"/>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a:buNone/>
            </a:pPr>
            <a:r>
              <a:rPr lang="en-US" sz="5400" b="1" cap="small" dirty="0">
                <a:solidFill>
                  <a:srgbClr val="FFA15D"/>
                </a:solidFill>
                <a:latin typeface="Calibri"/>
                <a:ea typeface="Calibri"/>
                <a:cs typeface="Calibri"/>
                <a:sym typeface="Calibri"/>
              </a:rPr>
              <a:t>kiểm thử hộp đen</a:t>
            </a:r>
            <a:endParaRPr sz="5400" b="1" i="0" u="none" strike="noStrike" cap="small" dirty="0">
              <a:solidFill>
                <a:srgbClr val="FFA15D"/>
              </a:solidFill>
              <a:latin typeface="Calibri"/>
              <a:ea typeface="Calibri"/>
              <a:cs typeface="Calibri"/>
              <a:sym typeface="Calibri"/>
            </a:endParaRPr>
          </a:p>
        </p:txBody>
      </p:sp>
      <p:cxnSp>
        <p:nvCxnSpPr>
          <p:cNvPr id="193" name="Google Shape;193;g112c730af4f_0_423"/>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94" name="Google Shape;194;g112c730af4f_0_423"/>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g112c730af4f_0_43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dirty="0" err="1"/>
              <a:t>blackbox</a:t>
            </a:r>
            <a:r>
              <a:rPr lang="en-US" dirty="0"/>
              <a:t> testing</a:t>
            </a:r>
            <a:endParaRPr dirty="0"/>
          </a:p>
        </p:txBody>
      </p:sp>
      <p:pic>
        <p:nvPicPr>
          <p:cNvPr id="200" name="Google Shape;200;g112c730af4f_0_434"/>
          <p:cNvPicPr preferRelativeResize="0"/>
          <p:nvPr/>
        </p:nvPicPr>
        <p:blipFill>
          <a:blip r:embed="rId3">
            <a:alphaModFix/>
          </a:blip>
          <a:stretch>
            <a:fillRect/>
          </a:stretch>
        </p:blipFill>
        <p:spPr>
          <a:xfrm>
            <a:off x="1115100" y="958006"/>
            <a:ext cx="9961775" cy="5666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g11470f59a61_0_43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06" name="Google Shape;206;g11470f59a61_0_432"/>
          <p:cNvSpPr txBox="1"/>
          <p:nvPr/>
        </p:nvSpPr>
        <p:spPr>
          <a:xfrm>
            <a:off x="617100" y="1701600"/>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Kiểm thử hộp đen là một </a:t>
            </a:r>
            <a:r>
              <a:rPr lang="en-US" sz="3600" dirty="0" err="1">
                <a:latin typeface="Quattrocento Sans"/>
                <a:ea typeface="Quattrocento Sans"/>
                <a:cs typeface="Quattrocento Sans"/>
                <a:sym typeface="Quattrocento Sans"/>
              </a:rPr>
              <a:t>phương</a:t>
            </a:r>
            <a:r>
              <a:rPr lang="en-US" sz="3600" dirty="0">
                <a:latin typeface="Quattrocento Sans"/>
                <a:ea typeface="Quattrocento Sans"/>
                <a:cs typeface="Quattrocento Sans"/>
                <a:sym typeface="Quattrocento Sans"/>
              </a:rPr>
              <a:t> pháp kiểm thử phần mềm được thực hiện mà </a:t>
            </a:r>
            <a:r>
              <a:rPr lang="en-US" sz="3600" dirty="0">
                <a:solidFill>
                  <a:srgbClr val="FF0000"/>
                </a:solidFill>
                <a:latin typeface="Quattrocento Sans"/>
                <a:ea typeface="Quattrocento Sans"/>
                <a:cs typeface="Quattrocento Sans"/>
                <a:sym typeface="Quattrocento Sans"/>
              </a:rPr>
              <a:t>không biết được cấu tạo </a:t>
            </a:r>
            <a:r>
              <a:rPr lang="en-US" sz="3600" dirty="0">
                <a:latin typeface="Quattrocento Sans"/>
                <a:ea typeface="Quattrocento Sans"/>
                <a:cs typeface="Quattrocento Sans"/>
                <a:sym typeface="Quattrocento Sans"/>
              </a:rPr>
              <a:t>bên trong của phần mềm, là cách mà các tester kiểm tra xem hệ thống như một </a:t>
            </a:r>
            <a:r>
              <a:rPr lang="en-US" sz="3600" dirty="0" err="1">
                <a:latin typeface="Quattrocento Sans"/>
                <a:ea typeface="Quattrocento Sans"/>
                <a:cs typeface="Quattrocento Sans"/>
                <a:sym typeface="Quattrocento Sans"/>
              </a:rPr>
              <a:t>chiếc</a:t>
            </a:r>
            <a:r>
              <a:rPr lang="en-US" sz="3600" dirty="0">
                <a:latin typeface="Quattrocento Sans"/>
                <a:ea typeface="Quattrocento Sans"/>
                <a:cs typeface="Quattrocento Sans"/>
                <a:sym typeface="Quattrocento Sans"/>
              </a:rPr>
              <a:t> hộp đen</a:t>
            </a:r>
            <a:r>
              <a:rPr lang="en-US" sz="3600" dirty="0">
                <a:solidFill>
                  <a:srgbClr val="FF0000"/>
                </a:solidFill>
                <a:latin typeface="Quattrocento Sans"/>
                <a:ea typeface="Quattrocento Sans"/>
                <a:cs typeface="Quattrocento Sans"/>
                <a:sym typeface="Quattrocento Sans"/>
              </a:rPr>
              <a:t>, không có cách nào nhìn thấy bên trong </a:t>
            </a:r>
            <a:r>
              <a:rPr lang="en-US" sz="3600" dirty="0">
                <a:latin typeface="Quattrocento Sans"/>
                <a:ea typeface="Quattrocento Sans"/>
                <a:cs typeface="Quattrocento Sans"/>
                <a:sym typeface="Quattrocento Sans"/>
              </a:rPr>
              <a:t>của cái hộp.</a:t>
            </a: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207" name="Google Shape;207;g11470f59a61_0_432"/>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BlackBox Testing - Kiểm thử hộp đen</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6">
                                            <p:txEl>
                                              <p:pRg st="0" end="0"/>
                                            </p:txEl>
                                          </p:spTgt>
                                        </p:tgtEl>
                                        <p:attrNameLst>
                                          <p:attrName>style.visibility</p:attrName>
                                        </p:attrNameLst>
                                      </p:cBhvr>
                                      <p:to>
                                        <p:strVal val="visible"/>
                                      </p:to>
                                    </p:set>
                                    <p:anim calcmode="lin" valueType="num">
                                      <p:cBhvr additive="base">
                                        <p:cTn id="7" dur="1000"/>
                                        <p:tgtEl>
                                          <p:spTgt spid="206">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11470f59a61_0_43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13" name="Google Shape;213;g11470f59a61_0_438"/>
          <p:cNvSpPr txBox="1"/>
          <p:nvPr/>
        </p:nvSpPr>
        <p:spPr>
          <a:xfrm>
            <a:off x="653475" y="846700"/>
            <a:ext cx="11425200" cy="59385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Kiểm thử hộp đen </a:t>
            </a:r>
            <a:r>
              <a:rPr lang="en-US" sz="3600" dirty="0">
                <a:solidFill>
                  <a:srgbClr val="FF0000"/>
                </a:solidFill>
                <a:latin typeface="Quattrocento Sans"/>
                <a:ea typeface="Quattrocento Sans"/>
                <a:cs typeface="Quattrocento Sans"/>
                <a:sym typeface="Quattrocento Sans"/>
              </a:rPr>
              <a:t>thực hiện </a:t>
            </a:r>
            <a:r>
              <a:rPr lang="en-US" sz="3600" dirty="0" err="1">
                <a:solidFill>
                  <a:srgbClr val="FF0000"/>
                </a:solidFill>
                <a:latin typeface="Quattrocento Sans"/>
                <a:ea typeface="Quattrocento Sans"/>
                <a:cs typeface="Quattrocento Sans"/>
                <a:sym typeface="Quattrocento Sans"/>
              </a:rPr>
              <a:t>theo</a:t>
            </a:r>
            <a:r>
              <a:rPr lang="en-US" sz="3600" dirty="0">
                <a:solidFill>
                  <a:srgbClr val="FF0000"/>
                </a:solidFill>
                <a:latin typeface="Quattrocento Sans"/>
                <a:ea typeface="Quattrocento Sans"/>
                <a:cs typeface="Quattrocento Sans"/>
                <a:sym typeface="Quattrocento Sans"/>
              </a:rPr>
              <a:t> hướng dữ liệu input  và output.</a:t>
            </a:r>
            <a:endParaRPr sz="3600" dirty="0">
              <a:solidFill>
                <a:srgbClr val="FF0000"/>
              </a:solidFill>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Kiểm thử viên đối với hệ thống là không dùng </a:t>
            </a:r>
            <a:r>
              <a:rPr lang="en-US" sz="3600" dirty="0" err="1">
                <a:latin typeface="Quattrocento Sans"/>
                <a:ea typeface="Quattrocento Sans"/>
                <a:cs typeface="Quattrocento Sans"/>
                <a:sym typeface="Quattrocento Sans"/>
              </a:rPr>
              <a:t>bất</a:t>
            </a:r>
            <a:r>
              <a:rPr lang="en-US" sz="3600" dirty="0">
                <a:latin typeface="Quattrocento Sans"/>
                <a:ea typeface="Quattrocento Sans"/>
                <a:cs typeface="Quattrocento Sans"/>
                <a:sym typeface="Quattrocento Sans"/>
              </a:rPr>
              <a:t> kỳ một kiến thức về cấu trúc lập trình bên trong hệ thống, xem hệ thống là một cấu trúc hoàn chỉnh, không thể can thiệp vào bên trong.</a:t>
            </a:r>
            <a:endParaRPr sz="3600" dirty="0">
              <a:solidFill>
                <a:srgbClr val="1B1B1B"/>
              </a:solidFill>
              <a:latin typeface="Quattrocento Sans"/>
              <a:ea typeface="Quattrocento Sans"/>
              <a:cs typeface="Quattrocento Sans"/>
              <a:sym typeface="Quattrocento Sans"/>
            </a:endParaRPr>
          </a:p>
          <a:p>
            <a:pPr marL="742950" lvl="0" indent="0" algn="l" rtl="0">
              <a:spcBef>
                <a:spcPts val="48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3">
                                            <p:txEl>
                                              <p:pRg st="0" end="0"/>
                                            </p:txEl>
                                          </p:spTgt>
                                        </p:tgtEl>
                                        <p:attrNameLst>
                                          <p:attrName>style.visibility</p:attrName>
                                        </p:attrNameLst>
                                      </p:cBhvr>
                                      <p:to>
                                        <p:strVal val="visible"/>
                                      </p:to>
                                    </p:set>
                                    <p:anim calcmode="lin" valueType="num">
                                      <p:cBhvr additive="base">
                                        <p:cTn id="7" dur="1000"/>
                                        <p:tgtEl>
                                          <p:spTgt spid="21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13">
                                            <p:txEl>
                                              <p:pRg st="1" end="1"/>
                                            </p:txEl>
                                          </p:spTgt>
                                        </p:tgtEl>
                                        <p:attrNameLst>
                                          <p:attrName>style.visibility</p:attrName>
                                        </p:attrNameLst>
                                      </p:cBhvr>
                                      <p:to>
                                        <p:strVal val="visible"/>
                                      </p:to>
                                    </p:set>
                                    <p:anim calcmode="lin" valueType="num">
                                      <p:cBhvr additive="base">
                                        <p:cTn id="12" dur="1000"/>
                                        <p:tgtEl>
                                          <p:spTgt spid="213">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13">
                                            <p:txEl>
                                              <p:pRg st="2" end="2"/>
                                            </p:txEl>
                                          </p:spTgt>
                                        </p:tgtEl>
                                        <p:attrNameLst>
                                          <p:attrName>style.visibility</p:attrName>
                                        </p:attrNameLst>
                                      </p:cBhvr>
                                      <p:to>
                                        <p:strVal val="visible"/>
                                      </p:to>
                                    </p:set>
                                    <p:anim calcmode="lin" valueType="num">
                                      <p:cBhvr additive="base">
                                        <p:cTn id="17" dur="1000"/>
                                        <p:tgtEl>
                                          <p:spTgt spid="213">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11470f59a61_0_44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19" name="Google Shape;219;g11470f59a61_0_444"/>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Đối tượng được kiểm thử là 1 thành phần phần mềm (TPPM). TPPM có thể là 1 chức năng, 1 module chức năng, 1 phân hệ chức năng… Nói chung, chiến lược kiểm thử hộp đen thích hợp cho mọi cấp độ kiểm thử từ kiểm thử đơn vị, kiểm thử tích hợp, kiểm thử hệ thống, kiếm thử độ chấp nhận của người dùng.</a:t>
            </a:r>
            <a:endParaRPr sz="2441">
              <a:solidFill>
                <a:srgbClr val="333333"/>
              </a:solidFill>
              <a:highlight>
                <a:schemeClr val="lt1"/>
              </a:highlight>
              <a:latin typeface="Quattrocento Sans"/>
              <a:ea typeface="Quattrocento Sans"/>
              <a:cs typeface="Quattrocento Sans"/>
              <a:sym typeface="Quattrocento Sans"/>
            </a:endParaRPr>
          </a:p>
        </p:txBody>
      </p:sp>
      <p:sp>
        <p:nvSpPr>
          <p:cNvPr id="220" name="Google Shape;220;g11470f59a61_0_444"/>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Đối tượng Kiểm thử hộp đen</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anim calcmode="lin" valueType="num">
                                      <p:cBhvr additive="base">
                                        <p:cTn id="7" dur="1000"/>
                                        <p:tgtEl>
                                          <p:spTgt spid="219">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11470f59a61_0_45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err="1"/>
              <a:t>blackbox</a:t>
            </a:r>
            <a:r>
              <a:rPr lang="en-US" dirty="0"/>
              <a:t> testing</a:t>
            </a:r>
            <a:endParaRPr dirty="0"/>
          </a:p>
        </p:txBody>
      </p:sp>
      <p:sp>
        <p:nvSpPr>
          <p:cNvPr id="226" name="Google Shape;226;g11470f59a61_0_451"/>
          <p:cNvSpPr txBox="1"/>
          <p:nvPr/>
        </p:nvSpPr>
        <p:spPr>
          <a:xfrm>
            <a:off x="271475" y="1632125"/>
            <a:ext cx="11716500" cy="5226000"/>
          </a:xfrm>
          <a:prstGeom prst="rect">
            <a:avLst/>
          </a:prstGeom>
          <a:noFill/>
          <a:ln>
            <a:noFill/>
          </a:ln>
        </p:spPr>
        <p:txBody>
          <a:bodyPr spcFirstLastPara="1" wrap="square" lIns="91425" tIns="45700" rIns="91425" bIns="45700" anchor="t" anchorCtr="0">
            <a:normAutofit fontScale="32500" lnSpcReduction="20000"/>
          </a:bodyPr>
          <a:lstStyle/>
          <a:p>
            <a:pPr marL="742950" lvl="1" indent="-332581" algn="l" rtl="0">
              <a:spcBef>
                <a:spcPts val="0"/>
              </a:spcBef>
              <a:spcAft>
                <a:spcPts val="0"/>
              </a:spcAft>
              <a:buClr>
                <a:srgbClr val="FF5A33"/>
              </a:buClr>
              <a:buSzPct val="100000"/>
              <a:buFont typeface="Quattrocento Sans"/>
              <a:buChar char="❖"/>
            </a:pPr>
            <a:r>
              <a:rPr lang="en-US" sz="9653" dirty="0">
                <a:latin typeface="Quattrocento Sans"/>
                <a:ea typeface="Quattrocento Sans"/>
                <a:cs typeface="Quattrocento Sans"/>
                <a:sym typeface="Quattrocento Sans"/>
              </a:rPr>
              <a:t>Bước 1: Phân tích đặc tả về các yêu cầu chức năng mà TPPM cần thực hiện.</a:t>
            </a:r>
            <a:endParaRPr sz="9653" dirty="0">
              <a:latin typeface="Quattrocento Sans"/>
              <a:ea typeface="Quattrocento Sans"/>
              <a:cs typeface="Quattrocento Sans"/>
              <a:sym typeface="Quattrocento Sans"/>
            </a:endParaRPr>
          </a:p>
          <a:p>
            <a:pPr marL="742950" lvl="1" indent="-332581" algn="l" rtl="0">
              <a:spcBef>
                <a:spcPts val="0"/>
              </a:spcBef>
              <a:spcAft>
                <a:spcPts val="0"/>
              </a:spcAft>
              <a:buClr>
                <a:srgbClr val="FF5A33"/>
              </a:buClr>
              <a:buSzPct val="100000"/>
              <a:buFont typeface="Quattrocento Sans"/>
              <a:buChar char="❖"/>
            </a:pPr>
            <a:r>
              <a:rPr lang="en-US" sz="9653" dirty="0">
                <a:latin typeface="Quattrocento Sans"/>
                <a:ea typeface="Quattrocento Sans"/>
                <a:cs typeface="Quattrocento Sans"/>
                <a:sym typeface="Quattrocento Sans"/>
              </a:rPr>
              <a:t>Bước 2: Dùng 1 kỹ thuật định nghĩa các testcase xác định(sẽ giới thiệu sau) để định nghĩa các testcase. Định nghĩa mỗi testcase là xác định 3 thông tin sau :</a:t>
            </a:r>
            <a:endParaRPr sz="9653" dirty="0">
              <a:latin typeface="Quattrocento Sans"/>
              <a:ea typeface="Quattrocento Sans"/>
              <a:cs typeface="Quattrocento Sans"/>
              <a:sym typeface="Quattrocento Sans"/>
            </a:endParaRPr>
          </a:p>
          <a:p>
            <a:pPr marL="1600200" lvl="3" indent="-313531" algn="l" rtl="0">
              <a:spcBef>
                <a:spcPts val="0"/>
              </a:spcBef>
              <a:spcAft>
                <a:spcPts val="0"/>
              </a:spcAft>
              <a:buClr>
                <a:srgbClr val="FF5A33"/>
              </a:buClr>
              <a:buSzPct val="100000"/>
              <a:buFont typeface="Quattrocento Sans"/>
              <a:buChar char="✔"/>
            </a:pPr>
            <a:r>
              <a:rPr lang="en-US" sz="9653" dirty="0">
                <a:latin typeface="Quattrocento Sans"/>
                <a:ea typeface="Quattrocento Sans"/>
                <a:cs typeface="Quattrocento Sans"/>
                <a:sym typeface="Quattrocento Sans"/>
              </a:rPr>
              <a:t>Giá trị dữ liệu nhập để TPPM xử lý (hoặc hợp </a:t>
            </a:r>
            <a:r>
              <a:rPr lang="en-US" sz="9653" dirty="0" err="1">
                <a:latin typeface="Quattrocento Sans"/>
                <a:ea typeface="Quattrocento Sans"/>
                <a:cs typeface="Quattrocento Sans"/>
                <a:sym typeface="Quattrocento Sans"/>
              </a:rPr>
              <a:t>lệ</a:t>
            </a:r>
            <a:r>
              <a:rPr lang="en-US" sz="9653" dirty="0">
                <a:latin typeface="Quattrocento Sans"/>
                <a:ea typeface="Quattrocento Sans"/>
                <a:cs typeface="Quattrocento Sans"/>
                <a:sym typeface="Quattrocento Sans"/>
              </a:rPr>
              <a:t> hoặc không hợp </a:t>
            </a:r>
            <a:r>
              <a:rPr lang="en-US" sz="9653" dirty="0" err="1">
                <a:latin typeface="Quattrocento Sans"/>
                <a:ea typeface="Quattrocento Sans"/>
                <a:cs typeface="Quattrocento Sans"/>
                <a:sym typeface="Quattrocento Sans"/>
              </a:rPr>
              <a:t>lệ</a:t>
            </a:r>
            <a:r>
              <a:rPr lang="en-US" sz="9653" dirty="0">
                <a:latin typeface="Quattrocento Sans"/>
                <a:ea typeface="Quattrocento Sans"/>
                <a:cs typeface="Quattrocento Sans"/>
                <a:sym typeface="Quattrocento Sans"/>
              </a:rPr>
              <a:t>).</a:t>
            </a:r>
            <a:endParaRPr sz="9653" dirty="0">
              <a:latin typeface="Quattrocento Sans"/>
              <a:ea typeface="Quattrocento Sans"/>
              <a:cs typeface="Quattrocento Sans"/>
              <a:sym typeface="Quattrocento Sans"/>
            </a:endParaRPr>
          </a:p>
          <a:p>
            <a:pPr marL="1600200" lvl="3" indent="-313531" algn="l" rtl="0">
              <a:spcBef>
                <a:spcPts val="0"/>
              </a:spcBef>
              <a:spcAft>
                <a:spcPts val="0"/>
              </a:spcAft>
              <a:buClr>
                <a:srgbClr val="FF5A33"/>
              </a:buClr>
              <a:buSzPct val="100000"/>
              <a:buFont typeface="Quattrocento Sans"/>
              <a:buChar char="✔"/>
            </a:pPr>
            <a:r>
              <a:rPr lang="en-US" sz="9653" dirty="0" err="1">
                <a:latin typeface="Quattrocento Sans"/>
                <a:ea typeface="Quattrocento Sans"/>
                <a:cs typeface="Quattrocento Sans"/>
                <a:sym typeface="Quattrocento Sans"/>
              </a:rPr>
              <a:t>Trạng</a:t>
            </a:r>
            <a:r>
              <a:rPr lang="en-US" sz="9653" dirty="0">
                <a:latin typeface="Quattrocento Sans"/>
                <a:ea typeface="Quattrocento Sans"/>
                <a:cs typeface="Quattrocento Sans"/>
                <a:sym typeface="Quattrocento Sans"/>
              </a:rPr>
              <a:t> thái của thành phần </a:t>
            </a:r>
            <a:r>
              <a:rPr lang="en-US" sz="9653" dirty="0" err="1">
                <a:latin typeface="Quattrocento Sans"/>
                <a:ea typeface="Quattrocento Sans"/>
                <a:cs typeface="Quattrocento Sans"/>
                <a:sym typeface="Quattrocento Sans"/>
              </a:rPr>
              <a:t>phần</a:t>
            </a:r>
            <a:r>
              <a:rPr lang="en-US" sz="9653" dirty="0">
                <a:latin typeface="Quattrocento Sans"/>
                <a:ea typeface="Quattrocento Sans"/>
                <a:cs typeface="Quattrocento Sans"/>
                <a:sym typeface="Quattrocento Sans"/>
              </a:rPr>
              <a:t> mềm(TPPM) cần có để thực hiện testcase.</a:t>
            </a:r>
            <a:endParaRPr sz="9653" dirty="0">
              <a:latin typeface="Quattrocento Sans"/>
              <a:ea typeface="Quattrocento Sans"/>
              <a:cs typeface="Quattrocento Sans"/>
              <a:sym typeface="Quattrocento Sans"/>
            </a:endParaRPr>
          </a:p>
          <a:p>
            <a:pPr marL="1600200" lvl="3" indent="-313531" algn="l" rtl="0">
              <a:spcBef>
                <a:spcPts val="0"/>
              </a:spcBef>
              <a:spcAft>
                <a:spcPts val="0"/>
              </a:spcAft>
              <a:buClr>
                <a:srgbClr val="FF5A33"/>
              </a:buClr>
              <a:buSzPct val="100000"/>
              <a:buFont typeface="Quattrocento Sans"/>
              <a:buChar char="✔"/>
            </a:pPr>
            <a:r>
              <a:rPr lang="en-US" sz="9653" dirty="0">
                <a:latin typeface="Quattrocento Sans"/>
                <a:ea typeface="Quattrocento Sans"/>
                <a:cs typeface="Quattrocento Sans"/>
                <a:sym typeface="Quattrocento Sans"/>
              </a:rPr>
              <a:t>Giá trị dữ liệu xuất mà TPPM phải tạo được.</a:t>
            </a:r>
            <a:endParaRPr sz="3108" dirty="0">
              <a:solidFill>
                <a:srgbClr val="1B1B1B"/>
              </a:solidFill>
              <a:latin typeface="Quattrocento Sans"/>
              <a:ea typeface="Quattrocento Sans"/>
              <a:cs typeface="Quattrocento Sans"/>
              <a:sym typeface="Quattrocento Sans"/>
            </a:endParaRPr>
          </a:p>
          <a:p>
            <a:pPr marL="742950" lvl="0" indent="0" algn="l" rtl="0">
              <a:spcBef>
                <a:spcPts val="48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227" name="Google Shape;227;g11470f59a61_0_451"/>
          <p:cNvSpPr txBox="1"/>
          <p:nvPr/>
        </p:nvSpPr>
        <p:spPr>
          <a:xfrm>
            <a:off x="613350" y="831713"/>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Các bước Kiểm thử hộp đen</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6">
                                            <p:txEl>
                                              <p:pRg st="0" end="0"/>
                                            </p:txEl>
                                          </p:spTgt>
                                        </p:tgtEl>
                                        <p:attrNameLst>
                                          <p:attrName>style.visibility</p:attrName>
                                        </p:attrNameLst>
                                      </p:cBhvr>
                                      <p:to>
                                        <p:strVal val="visible"/>
                                      </p:to>
                                    </p:set>
                                    <p:anim calcmode="lin" valueType="num">
                                      <p:cBhvr additive="base">
                                        <p:cTn id="7" dur="1000"/>
                                        <p:tgtEl>
                                          <p:spTgt spid="22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6">
                                            <p:txEl>
                                              <p:pRg st="1" end="1"/>
                                            </p:txEl>
                                          </p:spTgt>
                                        </p:tgtEl>
                                        <p:attrNameLst>
                                          <p:attrName>style.visibility</p:attrName>
                                        </p:attrNameLst>
                                      </p:cBhvr>
                                      <p:to>
                                        <p:strVal val="visible"/>
                                      </p:to>
                                    </p:set>
                                    <p:anim calcmode="lin" valueType="num">
                                      <p:cBhvr additive="base">
                                        <p:cTn id="12" dur="1000"/>
                                        <p:tgtEl>
                                          <p:spTgt spid="22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26">
                                            <p:txEl>
                                              <p:pRg st="2" end="2"/>
                                            </p:txEl>
                                          </p:spTgt>
                                        </p:tgtEl>
                                        <p:attrNameLst>
                                          <p:attrName>style.visibility</p:attrName>
                                        </p:attrNameLst>
                                      </p:cBhvr>
                                      <p:to>
                                        <p:strVal val="visible"/>
                                      </p:to>
                                    </p:set>
                                    <p:anim calcmode="lin" valueType="num">
                                      <p:cBhvr additive="base">
                                        <p:cTn id="17" dur="1000"/>
                                        <p:tgtEl>
                                          <p:spTgt spid="226">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26">
                                            <p:txEl>
                                              <p:pRg st="3" end="3"/>
                                            </p:txEl>
                                          </p:spTgt>
                                        </p:tgtEl>
                                        <p:attrNameLst>
                                          <p:attrName>style.visibility</p:attrName>
                                        </p:attrNameLst>
                                      </p:cBhvr>
                                      <p:to>
                                        <p:strVal val="visible"/>
                                      </p:to>
                                    </p:set>
                                    <p:anim calcmode="lin" valueType="num">
                                      <p:cBhvr additive="base">
                                        <p:cTn id="22" dur="1000"/>
                                        <p:tgtEl>
                                          <p:spTgt spid="226">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26">
                                            <p:txEl>
                                              <p:pRg st="4" end="4"/>
                                            </p:txEl>
                                          </p:spTgt>
                                        </p:tgtEl>
                                        <p:attrNameLst>
                                          <p:attrName>style.visibility</p:attrName>
                                        </p:attrNameLst>
                                      </p:cBhvr>
                                      <p:to>
                                        <p:strVal val="visible"/>
                                      </p:to>
                                    </p:set>
                                    <p:anim calcmode="lin" valueType="num">
                                      <p:cBhvr additive="base">
                                        <p:cTn id="27" dur="1000"/>
                                        <p:tgtEl>
                                          <p:spTgt spid="226">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26">
                                            <p:txEl>
                                              <p:pRg st="5" end="5"/>
                                            </p:txEl>
                                          </p:spTgt>
                                        </p:tgtEl>
                                        <p:attrNameLst>
                                          <p:attrName>style.visibility</p:attrName>
                                        </p:attrNameLst>
                                      </p:cBhvr>
                                      <p:to>
                                        <p:strVal val="visible"/>
                                      </p:to>
                                    </p:set>
                                    <p:anim calcmode="lin" valueType="num">
                                      <p:cBhvr additive="base">
                                        <p:cTn id="32" dur="1000"/>
                                        <p:tgtEl>
                                          <p:spTgt spid="226">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11470f59a61_0_46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33" name="Google Shape;233;g11470f59a61_0_466"/>
          <p:cNvSpPr txBox="1"/>
          <p:nvPr/>
        </p:nvSpPr>
        <p:spPr>
          <a:xfrm>
            <a:off x="475500" y="904475"/>
            <a:ext cx="11403300" cy="58626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Bước 3: Kiểm thử các testcase đã định nghĩa.</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Bước 4: So sánh kết quả thu được với kết quả kỳ vọng trong từng testcase, từ đó lập báo cáo về kết quả kiểm thử.</a:t>
            </a:r>
            <a:endParaRPr sz="3600">
              <a:solidFill>
                <a:srgbClr val="333333"/>
              </a:solidFill>
              <a:highlight>
                <a:srgbClr val="FFFFFF"/>
              </a:highlight>
              <a:latin typeface="Quattrocento Sans"/>
              <a:ea typeface="Quattrocento Sans"/>
              <a:cs typeface="Quattrocento Sans"/>
              <a:sym typeface="Quattrocento Sans"/>
            </a:endParaRPr>
          </a:p>
          <a:p>
            <a:pPr marL="742950" lvl="0" indent="0" algn="l" rtl="0">
              <a:lnSpc>
                <a:spcPct val="115000"/>
              </a:lnSpc>
              <a:spcBef>
                <a:spcPts val="0"/>
              </a:spcBef>
              <a:spcAft>
                <a:spcPts val="0"/>
              </a:spcAft>
              <a:buNone/>
            </a:pPr>
            <a:endParaRPr sz="3600">
              <a:solidFill>
                <a:srgbClr val="333333"/>
              </a:solidFill>
              <a:highlight>
                <a:srgbClr val="FFFFFF"/>
              </a:highlight>
              <a:latin typeface="Quattrocento Sans"/>
              <a:ea typeface="Quattrocento Sans"/>
              <a:cs typeface="Quattrocento Sans"/>
              <a:sym typeface="Quattrocento Sans"/>
            </a:endParaRPr>
          </a:p>
          <a:p>
            <a:pPr marL="0" lvl="0" indent="0" algn="l" rtl="0">
              <a:lnSpc>
                <a:spcPct val="115000"/>
              </a:lnSpc>
              <a:spcBef>
                <a:spcPts val="0"/>
              </a:spcBef>
              <a:spcAft>
                <a:spcPts val="0"/>
              </a:spcAft>
              <a:buNone/>
            </a:pPr>
            <a:endParaRPr sz="1050">
              <a:solidFill>
                <a:srgbClr val="333333"/>
              </a:solidFill>
              <a:highlight>
                <a:srgbClr val="FFFFFF"/>
              </a:highlight>
            </a:endParaRPr>
          </a:p>
          <a:p>
            <a:pPr marL="0" lvl="0" indent="0" algn="l" rtl="0">
              <a:lnSpc>
                <a:spcPct val="115000"/>
              </a:lnSpc>
              <a:spcBef>
                <a:spcPts val="1400"/>
              </a:spcBef>
              <a:spcAft>
                <a:spcPts val="0"/>
              </a:spcAft>
              <a:buNone/>
            </a:pPr>
            <a:endParaRPr sz="3108">
              <a:solidFill>
                <a:srgbClr val="1B1B1B"/>
              </a:solidFill>
              <a:latin typeface="Quattrocento Sans"/>
              <a:ea typeface="Quattrocento Sans"/>
              <a:cs typeface="Quattrocento Sans"/>
              <a:sym typeface="Quattrocento Sans"/>
            </a:endParaRPr>
          </a:p>
          <a:p>
            <a:pPr marL="742950" lvl="0" indent="0" algn="l" rtl="0">
              <a:spcBef>
                <a:spcPts val="700"/>
              </a:spcBef>
              <a:spcAft>
                <a:spcPts val="0"/>
              </a:spcAft>
              <a:buNone/>
            </a:pPr>
            <a:endParaRPr sz="2441">
              <a:solidFill>
                <a:srgbClr val="333333"/>
              </a:solidFill>
              <a:highlight>
                <a:schemeClr val="lt1"/>
              </a:highlight>
              <a:latin typeface="Quattrocento Sans"/>
              <a:ea typeface="Quattrocento Sans"/>
              <a:cs typeface="Quattrocento Sans"/>
              <a:sym typeface="Quattrocento Sans"/>
            </a:endParaRPr>
          </a:p>
        </p:txBody>
      </p:sp>
      <p:pic>
        <p:nvPicPr>
          <p:cNvPr id="234" name="Google Shape;234;g11470f59a61_0_466"/>
          <p:cNvPicPr preferRelativeResize="0"/>
          <p:nvPr/>
        </p:nvPicPr>
        <p:blipFill>
          <a:blip r:embed="rId3">
            <a:alphaModFix/>
          </a:blip>
          <a:stretch>
            <a:fillRect/>
          </a:stretch>
        </p:blipFill>
        <p:spPr>
          <a:xfrm>
            <a:off x="1734670" y="3125640"/>
            <a:ext cx="8765799" cy="35881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3">
                                            <p:txEl>
                                              <p:pRg st="0" end="0"/>
                                            </p:txEl>
                                          </p:spTgt>
                                        </p:tgtEl>
                                        <p:attrNameLst>
                                          <p:attrName>style.visibility</p:attrName>
                                        </p:attrNameLst>
                                      </p:cBhvr>
                                      <p:to>
                                        <p:strVal val="visible"/>
                                      </p:to>
                                    </p:set>
                                    <p:anim calcmode="lin" valueType="num">
                                      <p:cBhvr additive="base">
                                        <p:cTn id="7" dur="1000"/>
                                        <p:tgtEl>
                                          <p:spTgt spid="23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33">
                                            <p:txEl>
                                              <p:pRg st="1" end="1"/>
                                            </p:txEl>
                                          </p:spTgt>
                                        </p:tgtEl>
                                        <p:attrNameLst>
                                          <p:attrName>style.visibility</p:attrName>
                                        </p:attrNameLst>
                                      </p:cBhvr>
                                      <p:to>
                                        <p:strVal val="visible"/>
                                      </p:to>
                                    </p:set>
                                    <p:anim calcmode="lin" valueType="num">
                                      <p:cBhvr additive="base">
                                        <p:cTn id="12" dur="1000"/>
                                        <p:tgtEl>
                                          <p:spTgt spid="233">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33">
                                            <p:txEl>
                                              <p:pRg st="2" end="2"/>
                                            </p:txEl>
                                          </p:spTgt>
                                        </p:tgtEl>
                                        <p:attrNameLst>
                                          <p:attrName>style.visibility</p:attrName>
                                        </p:attrNameLst>
                                      </p:cBhvr>
                                      <p:to>
                                        <p:strVal val="visible"/>
                                      </p:to>
                                    </p:set>
                                    <p:anim calcmode="lin" valueType="num">
                                      <p:cBhvr additive="base">
                                        <p:cTn id="17" dur="1000"/>
                                        <p:tgtEl>
                                          <p:spTgt spid="233">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33">
                                            <p:txEl>
                                              <p:pRg st="3" end="3"/>
                                            </p:txEl>
                                          </p:spTgt>
                                        </p:tgtEl>
                                        <p:attrNameLst>
                                          <p:attrName>style.visibility</p:attrName>
                                        </p:attrNameLst>
                                      </p:cBhvr>
                                      <p:to>
                                        <p:strVal val="visible"/>
                                      </p:to>
                                    </p:set>
                                    <p:anim calcmode="lin" valueType="num">
                                      <p:cBhvr additive="base">
                                        <p:cTn id="22" dur="1000"/>
                                        <p:tgtEl>
                                          <p:spTgt spid="233">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33">
                                            <p:txEl>
                                              <p:pRg st="4" end="4"/>
                                            </p:txEl>
                                          </p:spTgt>
                                        </p:tgtEl>
                                        <p:attrNameLst>
                                          <p:attrName>style.visibility</p:attrName>
                                        </p:attrNameLst>
                                      </p:cBhvr>
                                      <p:to>
                                        <p:strVal val="visible"/>
                                      </p:to>
                                    </p:set>
                                    <p:anim calcmode="lin" valueType="num">
                                      <p:cBhvr additive="base">
                                        <p:cTn id="27" dur="1000"/>
                                        <p:tgtEl>
                                          <p:spTgt spid="233">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33">
                                            <p:txEl>
                                              <p:pRg st="5" end="5"/>
                                            </p:txEl>
                                          </p:spTgt>
                                        </p:tgtEl>
                                        <p:attrNameLst>
                                          <p:attrName>style.visibility</p:attrName>
                                        </p:attrNameLst>
                                      </p:cBhvr>
                                      <p:to>
                                        <p:strVal val="visible"/>
                                      </p:to>
                                    </p:set>
                                    <p:anim calcmode="lin" valueType="num">
                                      <p:cBhvr additive="base">
                                        <p:cTn id="32" dur="1000"/>
                                        <p:tgtEl>
                                          <p:spTgt spid="233">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11470f59a61_0_47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err="1"/>
              <a:t>blackbox</a:t>
            </a:r>
            <a:r>
              <a:rPr lang="en-US" dirty="0"/>
              <a:t> testing</a:t>
            </a:r>
            <a:endParaRPr dirty="0"/>
          </a:p>
        </p:txBody>
      </p:sp>
      <p:sp>
        <p:nvSpPr>
          <p:cNvPr id="240" name="Google Shape;240;g11470f59a61_0_473"/>
          <p:cNvSpPr txBox="1"/>
          <p:nvPr/>
        </p:nvSpPr>
        <p:spPr>
          <a:xfrm>
            <a:off x="462925" y="1701675"/>
            <a:ext cx="11571000" cy="48654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3600" dirty="0">
                <a:latin typeface="Quattrocento Sans"/>
                <a:ea typeface="Quattrocento Sans"/>
                <a:cs typeface="Quattrocento Sans"/>
                <a:sym typeface="Quattrocento Sans"/>
              </a:rPr>
              <a:t>Vì chiến </a:t>
            </a:r>
            <a:r>
              <a:rPr lang="en-US" sz="3600" dirty="0" err="1">
                <a:latin typeface="Quattrocento Sans"/>
                <a:ea typeface="Quattrocento Sans"/>
                <a:cs typeface="Quattrocento Sans"/>
                <a:sym typeface="Quattrocento Sans"/>
              </a:rPr>
              <a:t>lược</a:t>
            </a:r>
            <a:r>
              <a:rPr lang="en-US" sz="3600" dirty="0">
                <a:latin typeface="Quattrocento Sans"/>
                <a:ea typeface="Quattrocento Sans"/>
                <a:cs typeface="Quattrocento Sans"/>
                <a:sym typeface="Quattrocento Sans"/>
              </a:rPr>
              <a:t> kiểm thử hộp đen thích hợp </a:t>
            </a:r>
            <a:r>
              <a:rPr lang="en-US" sz="3600" dirty="0" err="1">
                <a:latin typeface="Quattrocento Sans"/>
                <a:ea typeface="Quattrocento Sans"/>
                <a:cs typeface="Quattrocento Sans"/>
                <a:sym typeface="Quattrocento Sans"/>
              </a:rPr>
              <a:t>cho</a:t>
            </a:r>
            <a:r>
              <a:rPr lang="en-US" sz="3600" dirty="0">
                <a:latin typeface="Quattrocento Sans"/>
                <a:ea typeface="Quattrocento Sans"/>
                <a:cs typeface="Quattrocento Sans"/>
                <a:sym typeface="Quattrocento Sans"/>
              </a:rPr>
              <a:t> mọi mức độ kiểm thử nên có nhiều kỹ thuật kiểm thử. Sau đây 3 </a:t>
            </a:r>
            <a:r>
              <a:rPr lang="en-US" sz="3600" dirty="0" err="1">
                <a:latin typeface="Quattrocento Sans"/>
                <a:ea typeface="Quattrocento Sans"/>
                <a:cs typeface="Quattrocento Sans"/>
                <a:sym typeface="Quattrocento Sans"/>
              </a:rPr>
              <a:t>loại</a:t>
            </a:r>
            <a:r>
              <a:rPr lang="en-US" sz="3600" dirty="0">
                <a:latin typeface="Quattrocento Sans"/>
                <a:ea typeface="Quattrocento Sans"/>
                <a:cs typeface="Quattrocento Sans"/>
                <a:sym typeface="Quattrocento Sans"/>
              </a:rPr>
              <a:t> </a:t>
            </a:r>
            <a:r>
              <a:rPr lang="en-US" sz="3600" dirty="0" err="1">
                <a:latin typeface="Quattrocento Sans"/>
                <a:ea typeface="Quattrocento Sans"/>
                <a:cs typeface="Quattrocento Sans"/>
                <a:sym typeface="Quattrocento Sans"/>
              </a:rPr>
              <a:t>phổ</a:t>
            </a:r>
            <a:r>
              <a:rPr lang="en-US" sz="3600" dirty="0">
                <a:latin typeface="Quattrocento Sans"/>
                <a:ea typeface="Quattrocento Sans"/>
                <a:cs typeface="Quattrocento Sans"/>
                <a:sym typeface="Quattrocento Sans"/>
              </a:rPr>
              <a:t> </a:t>
            </a:r>
            <a:r>
              <a:rPr lang="en-US" sz="3600" dirty="0" err="1">
                <a:latin typeface="Quattrocento Sans"/>
                <a:ea typeface="Quattrocento Sans"/>
                <a:cs typeface="Quattrocento Sans"/>
                <a:sym typeface="Quattrocento Sans"/>
              </a:rPr>
              <a:t>biến</a:t>
            </a:r>
            <a:r>
              <a:rPr lang="en-US" sz="3600" dirty="0">
                <a:latin typeface="Quattrocento Sans"/>
                <a:ea typeface="Quattrocento Sans"/>
                <a:cs typeface="Quattrocento Sans"/>
                <a:sym typeface="Quattrocento Sans"/>
              </a:rPr>
              <a:t>:</a:t>
            </a:r>
            <a:endParaRPr sz="3600" dirty="0">
              <a:latin typeface="Quattrocento Sans"/>
              <a:ea typeface="Quattrocento Sans"/>
              <a:cs typeface="Quattrocento Sans"/>
              <a:sym typeface="Quattrocento Sans"/>
            </a:endParaRPr>
          </a:p>
          <a:p>
            <a:pPr marL="742950" indent="-361950">
              <a:buClr>
                <a:srgbClr val="FF5A33"/>
              </a:buClr>
              <a:buSzPts val="3600"/>
              <a:buFont typeface="Quattrocento Sans"/>
              <a:buChar char="➢"/>
            </a:pPr>
            <a:r>
              <a:rPr lang="en-US" sz="3600" dirty="0">
                <a:latin typeface="Quattrocento Sans"/>
                <a:ea typeface="Quattrocento Sans"/>
                <a:cs typeface="Quattrocento Sans"/>
                <a:sym typeface="Quattrocento Sans"/>
              </a:rPr>
              <a:t>Phương pháp phân lớp tương </a:t>
            </a:r>
            <a:r>
              <a:rPr lang="en-US" sz="3600" dirty="0" err="1">
                <a:latin typeface="Quattrocento Sans"/>
                <a:ea typeface="Quattrocento Sans"/>
                <a:cs typeface="Quattrocento Sans"/>
                <a:sym typeface="Quattrocento Sans"/>
              </a:rPr>
              <a:t>đương</a:t>
            </a:r>
            <a:r>
              <a:rPr lang="en-US" sz="3600" dirty="0">
                <a:latin typeface="Quattrocento Sans"/>
                <a:ea typeface="Quattrocento Sans"/>
                <a:cs typeface="Quattrocento Sans"/>
                <a:sym typeface="Quattrocento Sans"/>
              </a:rPr>
              <a:t> - Equivalence Class Partitioning</a:t>
            </a:r>
            <a:endParaRPr sz="3600" dirty="0">
              <a:latin typeface="Quattrocento Sans"/>
              <a:ea typeface="Quattrocento Sans"/>
              <a:cs typeface="Quattrocento Sans"/>
              <a:sym typeface="Quattrocento Sans"/>
            </a:endParaRPr>
          </a:p>
          <a:p>
            <a:pPr marL="742950" indent="-361950">
              <a:buClr>
                <a:srgbClr val="FF5A33"/>
              </a:buClr>
              <a:buSzPts val="3600"/>
              <a:buFont typeface="Quattrocento Sans"/>
              <a:buChar char="➢"/>
            </a:pPr>
            <a:r>
              <a:rPr lang="en-US" sz="3600" dirty="0">
                <a:latin typeface="Quattrocento Sans"/>
                <a:ea typeface="Quattrocento Sans"/>
                <a:cs typeface="Quattrocento Sans"/>
                <a:sym typeface="Quattrocento Sans"/>
              </a:rPr>
              <a:t>Phân tích các giá trị </a:t>
            </a:r>
            <a:r>
              <a:rPr lang="en-US" sz="3600" dirty="0" err="1">
                <a:latin typeface="Quattrocento Sans"/>
                <a:ea typeface="Quattrocento Sans"/>
                <a:cs typeface="Quattrocento Sans"/>
                <a:sym typeface="Quattrocento Sans"/>
              </a:rPr>
              <a:t>biên</a:t>
            </a:r>
            <a:r>
              <a:rPr lang="en-US" sz="3600" dirty="0">
                <a:latin typeface="Quattrocento Sans"/>
                <a:ea typeface="Quattrocento Sans"/>
                <a:cs typeface="Quattrocento Sans"/>
                <a:sym typeface="Quattrocento Sans"/>
              </a:rPr>
              <a:t> - Boundary value analysis</a:t>
            </a:r>
            <a:endParaRPr sz="3600" dirty="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Kỹ thuật dùng các bảng quyết định - Decision Tables</a:t>
            </a: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241" name="Google Shape;241;g11470f59a61_0_473"/>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a:solidFill>
                  <a:srgbClr val="333333"/>
                </a:solidFill>
                <a:latin typeface="Quattrocento Sans"/>
                <a:ea typeface="Quattrocento Sans"/>
                <a:cs typeface="Quattrocento Sans"/>
                <a:sym typeface="Quattrocento Sans"/>
              </a:rPr>
              <a:t>Các </a:t>
            </a:r>
            <a:r>
              <a:rPr lang="en-US" sz="4000" dirty="0" err="1">
                <a:solidFill>
                  <a:srgbClr val="333333"/>
                </a:solidFill>
                <a:latin typeface="Quattrocento Sans"/>
                <a:ea typeface="Quattrocento Sans"/>
                <a:cs typeface="Quattrocento Sans"/>
                <a:sym typeface="Quattrocento Sans"/>
              </a:rPr>
              <a:t>phương</a:t>
            </a:r>
            <a:r>
              <a:rPr lang="en-US" sz="4000" dirty="0">
                <a:solidFill>
                  <a:srgbClr val="333333"/>
                </a:solidFill>
                <a:latin typeface="Quattrocento Sans"/>
                <a:ea typeface="Quattrocento Sans"/>
                <a:cs typeface="Quattrocento Sans"/>
                <a:sym typeface="Quattrocento Sans"/>
              </a:rPr>
              <a:t> pháp Kiểm thử hộp đen</a:t>
            </a:r>
            <a:endParaRPr sz="4000" dirty="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0">
                                            <p:txEl>
                                              <p:pRg st="0" end="0"/>
                                            </p:txEl>
                                          </p:spTgt>
                                        </p:tgtEl>
                                        <p:attrNameLst>
                                          <p:attrName>style.visibility</p:attrName>
                                        </p:attrNameLst>
                                      </p:cBhvr>
                                      <p:to>
                                        <p:strVal val="visible"/>
                                      </p:to>
                                    </p:set>
                                    <p:anim calcmode="lin" valueType="num">
                                      <p:cBhvr additive="base">
                                        <p:cTn id="7" dur="1000"/>
                                        <p:tgtEl>
                                          <p:spTgt spid="24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40">
                                            <p:txEl>
                                              <p:pRg st="1" end="1"/>
                                            </p:txEl>
                                          </p:spTgt>
                                        </p:tgtEl>
                                        <p:attrNameLst>
                                          <p:attrName>style.visibility</p:attrName>
                                        </p:attrNameLst>
                                      </p:cBhvr>
                                      <p:to>
                                        <p:strVal val="visible"/>
                                      </p:to>
                                    </p:set>
                                    <p:anim calcmode="lin" valueType="num">
                                      <p:cBhvr additive="base">
                                        <p:cTn id="12" dur="1000"/>
                                        <p:tgtEl>
                                          <p:spTgt spid="24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40">
                                            <p:txEl>
                                              <p:pRg st="2" end="2"/>
                                            </p:txEl>
                                          </p:spTgt>
                                        </p:tgtEl>
                                        <p:attrNameLst>
                                          <p:attrName>style.visibility</p:attrName>
                                        </p:attrNameLst>
                                      </p:cBhvr>
                                      <p:to>
                                        <p:strVal val="visible"/>
                                      </p:to>
                                    </p:set>
                                    <p:anim calcmode="lin" valueType="num">
                                      <p:cBhvr additive="base">
                                        <p:cTn id="17" dur="1000"/>
                                        <p:tgtEl>
                                          <p:spTgt spid="240">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40">
                                            <p:txEl>
                                              <p:pRg st="3" end="3"/>
                                            </p:txEl>
                                          </p:spTgt>
                                        </p:tgtEl>
                                        <p:attrNameLst>
                                          <p:attrName>style.visibility</p:attrName>
                                        </p:attrNameLst>
                                      </p:cBhvr>
                                      <p:to>
                                        <p:strVal val="visible"/>
                                      </p:to>
                                    </p:set>
                                    <p:anim calcmode="lin" valueType="num">
                                      <p:cBhvr additive="base">
                                        <p:cTn id="22" dur="1000"/>
                                        <p:tgtEl>
                                          <p:spTgt spid="240">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g11470f59a61_0_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Nội dung</a:t>
            </a:r>
            <a:endParaRPr/>
          </a:p>
        </p:txBody>
      </p:sp>
      <p:pic>
        <p:nvPicPr>
          <p:cNvPr id="118" name="Google Shape;118;g11470f59a61_0_0" descr="D:\Pictures\PNG\present.png"/>
          <p:cNvPicPr preferRelativeResize="0"/>
          <p:nvPr/>
        </p:nvPicPr>
        <p:blipFill rotWithShape="1">
          <a:blip r:embed="rId3">
            <a:alphaModFix/>
          </a:blip>
          <a:srcRect/>
          <a:stretch/>
        </p:blipFill>
        <p:spPr>
          <a:xfrm flipH="1">
            <a:off x="9268820" y="1017269"/>
            <a:ext cx="2313580" cy="5356860"/>
          </a:xfrm>
          <a:prstGeom prst="rect">
            <a:avLst/>
          </a:prstGeom>
          <a:noFill/>
          <a:ln>
            <a:noFill/>
          </a:ln>
        </p:spPr>
      </p:pic>
      <p:sp>
        <p:nvSpPr>
          <p:cNvPr id="119" name="Google Shape;119;g11470f59a61_0_0"/>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0" name="Google Shape;120;g11470f59a61_0_0"/>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121" name="Google Shape;121;g11470f59a61_0_0"/>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0"/>
              </a:spcBef>
              <a:spcAft>
                <a:spcPts val="0"/>
              </a:spcAft>
              <a:buClr>
                <a:srgbClr val="333333"/>
              </a:buClr>
              <a:buSzPts val="3700"/>
              <a:buFont typeface="Quattrocento Sans"/>
              <a:buChar char="•"/>
            </a:pPr>
            <a:r>
              <a:rPr lang="en-US" sz="2900" b="1" dirty="0">
                <a:solidFill>
                  <a:srgbClr val="333333"/>
                </a:solidFill>
                <a:latin typeface="Quattrocento Sans"/>
                <a:ea typeface="Quattrocento Sans"/>
                <a:cs typeface="Quattrocento Sans"/>
                <a:sym typeface="Quattrocento Sans"/>
              </a:rPr>
              <a:t>Static Testing - Kiểm thử </a:t>
            </a:r>
            <a:r>
              <a:rPr lang="en-US" sz="2900" b="1" dirty="0" err="1">
                <a:solidFill>
                  <a:srgbClr val="333333"/>
                </a:solidFill>
                <a:latin typeface="Quattrocento Sans"/>
                <a:ea typeface="Quattrocento Sans"/>
                <a:cs typeface="Quattrocento Sans"/>
                <a:sym typeface="Quattrocento Sans"/>
              </a:rPr>
              <a:t>tĩnh</a:t>
            </a:r>
            <a:endParaRPr sz="2900" b="1" dirty="0">
              <a:solidFill>
                <a:srgbClr val="333333"/>
              </a:solidFill>
              <a:latin typeface="Quattrocento Sans"/>
              <a:ea typeface="Quattrocento Sans"/>
              <a:cs typeface="Quattrocento Sans"/>
              <a:sym typeface="Quattrocento Sans"/>
            </a:endParaRPr>
          </a:p>
          <a:p>
            <a:pPr marL="457200" lvl="0" indent="-463550" algn="l" rtl="0">
              <a:lnSpc>
                <a:spcPct val="115000"/>
              </a:lnSpc>
              <a:spcBef>
                <a:spcPts val="0"/>
              </a:spcBef>
              <a:spcAft>
                <a:spcPts val="0"/>
              </a:spcAft>
              <a:buClr>
                <a:srgbClr val="333333"/>
              </a:buClr>
              <a:buSzPts val="3700"/>
              <a:buFont typeface="Quattrocento Sans"/>
              <a:buChar char="•"/>
            </a:pPr>
            <a:r>
              <a:rPr lang="en-US" sz="2900" b="1" dirty="0">
                <a:solidFill>
                  <a:srgbClr val="333333"/>
                </a:solidFill>
                <a:latin typeface="Quattrocento Sans"/>
                <a:ea typeface="Quattrocento Sans"/>
                <a:cs typeface="Quattrocento Sans"/>
                <a:sym typeface="Quattrocento Sans"/>
              </a:rPr>
              <a:t>BlackBox  Testing - Kiểm thử hộp đen</a:t>
            </a:r>
            <a:endParaRPr sz="2900" b="1" dirty="0">
              <a:solidFill>
                <a:srgbClr val="333333"/>
              </a:solidFill>
              <a:latin typeface="Quattrocento Sans"/>
              <a:ea typeface="Quattrocento Sans"/>
              <a:cs typeface="Quattrocento Sans"/>
              <a:sym typeface="Quattrocento Sans"/>
            </a:endParaRPr>
          </a:p>
        </p:txBody>
      </p:sp>
      <p:sp>
        <p:nvSpPr>
          <p:cNvPr id="122" name="Google Shape;122;g11470f59a61_0_0"/>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Nội dung bài học</a:t>
            </a:r>
            <a:endParaRPr sz="2800" b="1" i="0" u="none" strike="noStrike" cap="non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1470f59a61_0_48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err="1"/>
              <a:t>blackbox</a:t>
            </a:r>
            <a:r>
              <a:rPr lang="en-US" dirty="0"/>
              <a:t> testing</a:t>
            </a:r>
            <a:endParaRPr dirty="0"/>
          </a:p>
        </p:txBody>
      </p:sp>
      <p:sp>
        <p:nvSpPr>
          <p:cNvPr id="247" name="Google Shape;247;g11470f59a61_0_482"/>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Các kiểm thử viên được thực hiện từ quan điểm của người dùng.</a:t>
            </a:r>
            <a:endParaRPr sz="3600" dirty="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Không có “mối </a:t>
            </a:r>
            <a:r>
              <a:rPr lang="en-US" sz="3600" dirty="0" err="1">
                <a:solidFill>
                  <a:srgbClr val="1B1B1B"/>
                </a:solidFill>
                <a:highlight>
                  <a:schemeClr val="lt1"/>
                </a:highlight>
                <a:latin typeface="Quattrocento Sans"/>
                <a:ea typeface="Quattrocento Sans"/>
                <a:cs typeface="Quattrocento Sans"/>
                <a:sym typeface="Quattrocento Sans"/>
              </a:rPr>
              <a:t>ràng</a:t>
            </a:r>
            <a:r>
              <a:rPr lang="en-US" sz="3600" dirty="0">
                <a:solidFill>
                  <a:srgbClr val="1B1B1B"/>
                </a:solidFill>
                <a:highlight>
                  <a:schemeClr val="lt1"/>
                </a:highlight>
                <a:latin typeface="Quattrocento Sans"/>
                <a:ea typeface="Quattrocento Sans"/>
                <a:cs typeface="Quattrocento Sans"/>
                <a:sym typeface="Quattrocento Sans"/>
              </a:rPr>
              <a:t> buộc” nào với code.</a:t>
            </a:r>
            <a:endParaRPr sz="3600" dirty="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Tester có thể không phải IT chuyên nghiệp, không cần phải biết ngôn ngữ lập trình hoặc làm thế nào các phần mềm đã được thực hiện.</a:t>
            </a:r>
            <a:endParaRPr sz="2441" dirty="0">
              <a:solidFill>
                <a:srgbClr val="1B1B1B"/>
              </a:solidFill>
              <a:highlight>
                <a:schemeClr val="lt1"/>
              </a:highlight>
              <a:latin typeface="Quattrocento Sans"/>
              <a:ea typeface="Quattrocento Sans"/>
              <a:cs typeface="Quattrocento Sans"/>
              <a:sym typeface="Quattrocento Sans"/>
            </a:endParaRPr>
          </a:p>
        </p:txBody>
      </p:sp>
      <p:sp>
        <p:nvSpPr>
          <p:cNvPr id="248" name="Google Shape;248;g11470f59a61_0_482"/>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Ưu điểm Kiểm thử hộp đen</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7">
                                            <p:txEl>
                                              <p:pRg st="0" end="0"/>
                                            </p:txEl>
                                          </p:spTgt>
                                        </p:tgtEl>
                                        <p:attrNameLst>
                                          <p:attrName>style.visibility</p:attrName>
                                        </p:attrNameLst>
                                      </p:cBhvr>
                                      <p:to>
                                        <p:strVal val="visible"/>
                                      </p:to>
                                    </p:set>
                                    <p:anim calcmode="lin" valueType="num">
                                      <p:cBhvr additive="base">
                                        <p:cTn id="7" dur="1000"/>
                                        <p:tgtEl>
                                          <p:spTgt spid="24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47">
                                            <p:txEl>
                                              <p:pRg st="1" end="1"/>
                                            </p:txEl>
                                          </p:spTgt>
                                        </p:tgtEl>
                                        <p:attrNameLst>
                                          <p:attrName>style.visibility</p:attrName>
                                        </p:attrNameLst>
                                      </p:cBhvr>
                                      <p:to>
                                        <p:strVal val="visible"/>
                                      </p:to>
                                    </p:set>
                                    <p:anim calcmode="lin" valueType="num">
                                      <p:cBhvr additive="base">
                                        <p:cTn id="12" dur="1000"/>
                                        <p:tgtEl>
                                          <p:spTgt spid="24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47">
                                            <p:txEl>
                                              <p:pRg st="2" end="2"/>
                                            </p:txEl>
                                          </p:spTgt>
                                        </p:tgtEl>
                                        <p:attrNameLst>
                                          <p:attrName>style.visibility</p:attrName>
                                        </p:attrNameLst>
                                      </p:cBhvr>
                                      <p:to>
                                        <p:strVal val="visible"/>
                                      </p:to>
                                    </p:set>
                                    <p:anim calcmode="lin" valueType="num">
                                      <p:cBhvr additive="base">
                                        <p:cTn id="17" dur="1000"/>
                                        <p:tgtEl>
                                          <p:spTgt spid="247">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g11470f59a61_0_48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54" name="Google Shape;254;g11470f59a61_0_488"/>
          <p:cNvSpPr txBox="1"/>
          <p:nvPr/>
        </p:nvSpPr>
        <p:spPr>
          <a:xfrm>
            <a:off x="526150" y="850800"/>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a:buChar char="❖"/>
            </a:pPr>
            <a:r>
              <a:rPr lang="en-US" sz="3600">
                <a:solidFill>
                  <a:srgbClr val="333333"/>
                </a:solidFill>
                <a:highlight>
                  <a:schemeClr val="lt1"/>
                </a:highlight>
                <a:latin typeface="Quattrocento Sans"/>
                <a:ea typeface="Quattrocento Sans"/>
                <a:cs typeface="Quattrocento Sans"/>
                <a:sym typeface="Quattrocento Sans"/>
              </a:rPr>
              <a:t>Các tester có thể là một cơ quan độc lập cho phép một cái nhìn khách quan và tránh sự phát triển thiên vị.</a:t>
            </a:r>
            <a:endParaRPr sz="360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latin typeface="Quattrocento Sans"/>
                <a:ea typeface="Quattrocento Sans"/>
                <a:cs typeface="Quattrocento Sans"/>
                <a:sym typeface="Quattrocento Sans"/>
              </a:rPr>
              <a:t>Thiết kế kịch bản kiểm thử khá nhanh, ngay khi mà các yêu cầu chức năng được xác định.</a:t>
            </a:r>
            <a:endParaRPr sz="3600">
              <a:solidFill>
                <a:srgbClr val="333333"/>
              </a:solidFill>
              <a:highlight>
                <a:schemeClr val="lt1"/>
              </a:highlight>
              <a:latin typeface="Quattrocento Sans"/>
              <a:ea typeface="Quattrocento Sans"/>
              <a:cs typeface="Quattrocento Sans"/>
              <a:sym typeface="Quattrocento Sans"/>
            </a:endParaRPr>
          </a:p>
          <a:p>
            <a:pPr marL="0" lvl="0" indent="0" algn="l" rtl="0">
              <a:spcBef>
                <a:spcPts val="700"/>
              </a:spcBef>
              <a:spcAft>
                <a:spcPts val="0"/>
              </a:spcAft>
              <a:buNone/>
            </a:pPr>
            <a:endParaRPr sz="2441">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4">
                                            <p:txEl>
                                              <p:pRg st="0" end="0"/>
                                            </p:txEl>
                                          </p:spTgt>
                                        </p:tgtEl>
                                        <p:attrNameLst>
                                          <p:attrName>style.visibility</p:attrName>
                                        </p:attrNameLst>
                                      </p:cBhvr>
                                      <p:to>
                                        <p:strVal val="visible"/>
                                      </p:to>
                                    </p:set>
                                    <p:anim calcmode="lin" valueType="num">
                                      <p:cBhvr additive="base">
                                        <p:cTn id="7" dur="1000"/>
                                        <p:tgtEl>
                                          <p:spTgt spid="25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4">
                                            <p:txEl>
                                              <p:pRg st="1" end="1"/>
                                            </p:txEl>
                                          </p:spTgt>
                                        </p:tgtEl>
                                        <p:attrNameLst>
                                          <p:attrName>style.visibility</p:attrName>
                                        </p:attrNameLst>
                                      </p:cBhvr>
                                      <p:to>
                                        <p:strVal val="visible"/>
                                      </p:to>
                                    </p:set>
                                    <p:anim calcmode="lin" valueType="num">
                                      <p:cBhvr additive="base">
                                        <p:cTn id="12" dur="1000"/>
                                        <p:tgtEl>
                                          <p:spTgt spid="25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4">
                                            <p:txEl>
                                              <p:pRg st="2" end="2"/>
                                            </p:txEl>
                                          </p:spTgt>
                                        </p:tgtEl>
                                        <p:attrNameLst>
                                          <p:attrName>style.visibility</p:attrName>
                                        </p:attrNameLst>
                                      </p:cBhvr>
                                      <p:to>
                                        <p:strVal val="visible"/>
                                      </p:to>
                                    </p:set>
                                    <p:anim calcmode="lin" valueType="num">
                                      <p:cBhvr additive="base">
                                        <p:cTn id="17" dur="1000"/>
                                        <p:tgtEl>
                                          <p:spTgt spid="254">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g11470f59a61_0_49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60" name="Google Shape;260;g11470f59a61_0_494"/>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Dữ liệu đầu vào yêu cầu một </a:t>
            </a:r>
            <a:r>
              <a:rPr lang="en-US" sz="3600" dirty="0" err="1">
                <a:solidFill>
                  <a:srgbClr val="1B1B1B"/>
                </a:solidFill>
                <a:highlight>
                  <a:schemeClr val="lt1"/>
                </a:highlight>
                <a:latin typeface="Quattrocento Sans"/>
                <a:ea typeface="Quattrocento Sans"/>
                <a:cs typeface="Quattrocento Sans"/>
                <a:sym typeface="Quattrocento Sans"/>
              </a:rPr>
              <a:t>khối</a:t>
            </a:r>
            <a:r>
              <a:rPr lang="en-US" sz="3600" dirty="0">
                <a:solidFill>
                  <a:srgbClr val="1B1B1B"/>
                </a:solidFill>
                <a:highlight>
                  <a:schemeClr val="lt1"/>
                </a:highlight>
                <a:latin typeface="Quattrocento Sans"/>
                <a:ea typeface="Quattrocento Sans"/>
                <a:cs typeface="Quattrocento Sans"/>
                <a:sym typeface="Quattrocento Sans"/>
              </a:rPr>
              <a:t> lượng mẫu (sample) khá lớn.</a:t>
            </a:r>
            <a:endParaRPr sz="3600" dirty="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Nhiều dự án không có thông số rõ </a:t>
            </a:r>
            <a:r>
              <a:rPr lang="en-US" sz="3600" dirty="0" err="1">
                <a:solidFill>
                  <a:srgbClr val="1B1B1B"/>
                </a:solidFill>
                <a:highlight>
                  <a:schemeClr val="lt1"/>
                </a:highlight>
                <a:latin typeface="Quattrocento Sans"/>
                <a:ea typeface="Quattrocento Sans"/>
                <a:cs typeface="Quattrocento Sans"/>
                <a:sym typeface="Quattrocento Sans"/>
              </a:rPr>
              <a:t>ràng</a:t>
            </a:r>
            <a:r>
              <a:rPr lang="en-US" sz="3600" dirty="0">
                <a:solidFill>
                  <a:srgbClr val="1B1B1B"/>
                </a:solidFill>
                <a:highlight>
                  <a:schemeClr val="lt1"/>
                </a:highlight>
                <a:latin typeface="Quattrocento Sans"/>
                <a:ea typeface="Quattrocento Sans"/>
                <a:cs typeface="Quattrocento Sans"/>
                <a:sym typeface="Quattrocento Sans"/>
              </a:rPr>
              <a:t> thì việc thiết kế test case rất khó và do đó khó viết </a:t>
            </a:r>
            <a:r>
              <a:rPr lang="en-US" sz="3600" dirty="0" err="1">
                <a:solidFill>
                  <a:srgbClr val="1B1B1B"/>
                </a:solidFill>
                <a:highlight>
                  <a:schemeClr val="lt1"/>
                </a:highlight>
                <a:latin typeface="Quattrocento Sans"/>
                <a:ea typeface="Quattrocento Sans"/>
                <a:cs typeface="Quattrocento Sans"/>
                <a:sym typeface="Quattrocento Sans"/>
              </a:rPr>
              <a:t>kịch</a:t>
            </a:r>
            <a:r>
              <a:rPr lang="en-US" sz="3600" dirty="0">
                <a:solidFill>
                  <a:srgbClr val="1B1B1B"/>
                </a:solidFill>
                <a:highlight>
                  <a:schemeClr val="lt1"/>
                </a:highlight>
                <a:latin typeface="Quattrocento Sans"/>
                <a:ea typeface="Quattrocento Sans"/>
                <a:cs typeface="Quattrocento Sans"/>
                <a:sym typeface="Quattrocento Sans"/>
              </a:rPr>
              <a:t> bản kiểm thử do cần xác định tất cả các yếu tố đầu vào, và thiếu cả thời gian </a:t>
            </a:r>
            <a:r>
              <a:rPr lang="en-US" sz="3600" dirty="0" err="1">
                <a:solidFill>
                  <a:srgbClr val="1B1B1B"/>
                </a:solidFill>
                <a:highlight>
                  <a:schemeClr val="lt1"/>
                </a:highlight>
                <a:latin typeface="Quattrocento Sans"/>
                <a:ea typeface="Quattrocento Sans"/>
                <a:cs typeface="Quattrocento Sans"/>
                <a:sym typeface="Quattrocento Sans"/>
              </a:rPr>
              <a:t>cho</a:t>
            </a:r>
            <a:r>
              <a:rPr lang="en-US" sz="3600" dirty="0">
                <a:solidFill>
                  <a:srgbClr val="1B1B1B"/>
                </a:solidFill>
                <a:highlight>
                  <a:schemeClr val="lt1"/>
                </a:highlight>
                <a:latin typeface="Quattrocento Sans"/>
                <a:ea typeface="Quattrocento Sans"/>
                <a:cs typeface="Quattrocento Sans"/>
                <a:sym typeface="Quattrocento Sans"/>
              </a:rPr>
              <a:t> việc tập hợp này.</a:t>
            </a:r>
            <a:endParaRPr sz="3108" dirty="0">
              <a:solidFill>
                <a:srgbClr val="1B1B1B"/>
              </a:solidFill>
              <a:latin typeface="Quattrocento Sans"/>
              <a:ea typeface="Quattrocento Sans"/>
              <a:cs typeface="Quattrocento Sans"/>
              <a:sym typeface="Quattrocento Sans"/>
            </a:endParaRPr>
          </a:p>
          <a:p>
            <a:pPr marL="742950" lvl="0" indent="0" algn="l" rtl="0">
              <a:spcBef>
                <a:spcPts val="70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261" name="Google Shape;261;g11470f59a61_0_494"/>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Nhược điểm Kiểm thử hộp đen</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0">
                                            <p:txEl>
                                              <p:pRg st="0" end="0"/>
                                            </p:txEl>
                                          </p:spTgt>
                                        </p:tgtEl>
                                        <p:attrNameLst>
                                          <p:attrName>style.visibility</p:attrName>
                                        </p:attrNameLst>
                                      </p:cBhvr>
                                      <p:to>
                                        <p:strVal val="visible"/>
                                      </p:to>
                                    </p:set>
                                    <p:anim calcmode="lin" valueType="num">
                                      <p:cBhvr additive="base">
                                        <p:cTn id="7" dur="1000"/>
                                        <p:tgtEl>
                                          <p:spTgt spid="26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0">
                                            <p:txEl>
                                              <p:pRg st="1" end="1"/>
                                            </p:txEl>
                                          </p:spTgt>
                                        </p:tgtEl>
                                        <p:attrNameLst>
                                          <p:attrName>style.visibility</p:attrName>
                                        </p:attrNameLst>
                                      </p:cBhvr>
                                      <p:to>
                                        <p:strVal val="visible"/>
                                      </p:to>
                                    </p:set>
                                    <p:anim calcmode="lin" valueType="num">
                                      <p:cBhvr additive="base">
                                        <p:cTn id="12" dur="1000"/>
                                        <p:tgtEl>
                                          <p:spTgt spid="26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0">
                                            <p:txEl>
                                              <p:pRg st="2" end="2"/>
                                            </p:txEl>
                                          </p:spTgt>
                                        </p:tgtEl>
                                        <p:attrNameLst>
                                          <p:attrName>style.visibility</p:attrName>
                                        </p:attrNameLst>
                                      </p:cBhvr>
                                      <p:to>
                                        <p:strVal val="visible"/>
                                      </p:to>
                                    </p:set>
                                    <p:anim calcmode="lin" valueType="num">
                                      <p:cBhvr additive="base">
                                        <p:cTn id="17" dur="1000"/>
                                        <p:tgtEl>
                                          <p:spTgt spid="260">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g11470f59a61_0_50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67" name="Google Shape;267;g11470f59a61_0_500"/>
          <p:cNvSpPr txBox="1"/>
          <p:nvPr/>
        </p:nvSpPr>
        <p:spPr>
          <a:xfrm>
            <a:off x="617100" y="850800"/>
            <a:ext cx="11574900" cy="5156400"/>
          </a:xfrm>
          <a:prstGeom prst="rect">
            <a:avLst/>
          </a:prstGeom>
          <a:noFill/>
          <a:ln>
            <a:noFill/>
          </a:ln>
        </p:spPr>
        <p:txBody>
          <a:bodyPr spcFirstLastPara="1" wrap="square" lIns="91425" tIns="45700" rIns="91425" bIns="45700" anchor="t" anchorCtr="0">
            <a:normAutofit lnSpcReduction="10000"/>
          </a:bodyPr>
          <a:lstStyle/>
          <a:p>
            <a:pPr marL="742950" lvl="1" indent="-361950" algn="l" rtl="0">
              <a:lnSpc>
                <a:spcPct val="115000"/>
              </a:lnSpc>
              <a:spcBef>
                <a:spcPts val="70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Chỉ có một số nhỏ các đầu vào có thể được kiểm tra.</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Kiểm thử black box được xem như "là bước đi trong mê cung tối đen mà không mang đèn pin” bởi vì tester không biết phần mềm đang test đã được xây dựng như thế nào. Có nhiều trường hợp khi một tester viết rất nhiều trường hợp test để kiểm tra một số thứ có thể chỉ được test bằng một trường hợp test và hoặc một vài phần cuối cùng không được test hết.</a:t>
            </a:r>
            <a:endParaRPr sz="3600">
              <a:solidFill>
                <a:srgbClr val="1B1B1B"/>
              </a:solidFill>
              <a:highlight>
                <a:schemeClr val="lt1"/>
              </a:highlight>
              <a:latin typeface="Quattrocento Sans"/>
              <a:ea typeface="Quattrocento Sans"/>
              <a:cs typeface="Quattrocento Sans"/>
              <a:sym typeface="Quattrocento Sans"/>
            </a:endParaRPr>
          </a:p>
          <a:p>
            <a:pPr marL="742950" lvl="0" indent="0" algn="l" rtl="0">
              <a:spcBef>
                <a:spcPts val="700"/>
              </a:spcBef>
              <a:spcAft>
                <a:spcPts val="0"/>
              </a:spcAft>
              <a:buNone/>
            </a:pPr>
            <a:endParaRPr sz="2441">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7">
                                            <p:txEl>
                                              <p:pRg st="0" end="0"/>
                                            </p:txEl>
                                          </p:spTgt>
                                        </p:tgtEl>
                                        <p:attrNameLst>
                                          <p:attrName>style.visibility</p:attrName>
                                        </p:attrNameLst>
                                      </p:cBhvr>
                                      <p:to>
                                        <p:strVal val="visible"/>
                                      </p:to>
                                    </p:set>
                                    <p:anim calcmode="lin" valueType="num">
                                      <p:cBhvr additive="base">
                                        <p:cTn id="7" dur="1000"/>
                                        <p:tgtEl>
                                          <p:spTgt spid="26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7">
                                            <p:txEl>
                                              <p:pRg st="1" end="1"/>
                                            </p:txEl>
                                          </p:spTgt>
                                        </p:tgtEl>
                                        <p:attrNameLst>
                                          <p:attrName>style.visibility</p:attrName>
                                        </p:attrNameLst>
                                      </p:cBhvr>
                                      <p:to>
                                        <p:strVal val="visible"/>
                                      </p:to>
                                    </p:set>
                                    <p:anim calcmode="lin" valueType="num">
                                      <p:cBhvr additive="base">
                                        <p:cTn id="12" dur="1000"/>
                                        <p:tgtEl>
                                          <p:spTgt spid="26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7">
                                            <p:txEl>
                                              <p:pRg st="2" end="2"/>
                                            </p:txEl>
                                          </p:spTgt>
                                        </p:tgtEl>
                                        <p:attrNameLst>
                                          <p:attrName>style.visibility</p:attrName>
                                        </p:attrNameLst>
                                      </p:cBhvr>
                                      <p:to>
                                        <p:strVal val="visible"/>
                                      </p:to>
                                    </p:set>
                                    <p:anim calcmode="lin" valueType="num">
                                      <p:cBhvr additive="base">
                                        <p:cTn id="17" dur="1000"/>
                                        <p:tgtEl>
                                          <p:spTgt spid="267">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g11470f59a61_0_50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blackbox testing</a:t>
            </a:r>
            <a:endParaRPr/>
          </a:p>
        </p:txBody>
      </p:sp>
      <p:sp>
        <p:nvSpPr>
          <p:cNvPr id="273" name="Google Shape;273;g11470f59a61_0_506"/>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Chức năng không chính xác hoặc thiếu.</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Lỗi giao diện.</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Lỗi trong cấu trúc dữ liệu hoặc truy cập cơ sở dữ liệu bên ngoài.</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Lỗi hành vi của ứng dụng.</a:t>
            </a:r>
            <a:endParaRPr sz="3600">
              <a:solidFill>
                <a:srgbClr val="1B1B1B"/>
              </a:solidFill>
              <a:highlight>
                <a:schemeClr val="lt1"/>
              </a:highlight>
              <a:latin typeface="Quattrocento Sans"/>
              <a:ea typeface="Quattrocento Sans"/>
              <a:cs typeface="Quattrocento Sans"/>
              <a:sym typeface="Quattrocento Sans"/>
            </a:endParaRPr>
          </a:p>
          <a:p>
            <a:pPr marL="0" lvl="0" indent="0" algn="l" rtl="0">
              <a:lnSpc>
                <a:spcPct val="115000"/>
              </a:lnSpc>
              <a:spcBef>
                <a:spcPts val="1400"/>
              </a:spcBef>
              <a:spcAft>
                <a:spcPts val="0"/>
              </a:spcAft>
              <a:buNone/>
            </a:pPr>
            <a:endParaRPr sz="3108">
              <a:solidFill>
                <a:srgbClr val="1B1B1B"/>
              </a:solidFill>
              <a:latin typeface="Quattrocento Sans"/>
              <a:ea typeface="Quattrocento Sans"/>
              <a:cs typeface="Quattrocento Sans"/>
              <a:sym typeface="Quattrocento Sans"/>
            </a:endParaRPr>
          </a:p>
          <a:p>
            <a:pPr marL="742950" lvl="0" indent="0" algn="l" rtl="0">
              <a:spcBef>
                <a:spcPts val="700"/>
              </a:spcBef>
              <a:spcAft>
                <a:spcPts val="0"/>
              </a:spcAft>
              <a:buNone/>
            </a:pPr>
            <a:endParaRPr sz="2441">
              <a:solidFill>
                <a:srgbClr val="333333"/>
              </a:solidFill>
              <a:highlight>
                <a:schemeClr val="lt1"/>
              </a:highlight>
              <a:latin typeface="Quattrocento Sans"/>
              <a:ea typeface="Quattrocento Sans"/>
              <a:cs typeface="Quattrocento Sans"/>
              <a:sym typeface="Quattrocento Sans"/>
            </a:endParaRPr>
          </a:p>
        </p:txBody>
      </p:sp>
      <p:sp>
        <p:nvSpPr>
          <p:cNvPr id="274" name="Google Shape;274;g11470f59a61_0_506"/>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Các lỗi điển hình tìm thấy bởi Kiểm thử hộp đen</a:t>
            </a:r>
            <a:endParaRPr sz="4000">
              <a:solidFill>
                <a:schemeClr val="dk1"/>
              </a:solidFill>
              <a:latin typeface="Quattrocento Sans"/>
              <a:ea typeface="Quattrocento Sans"/>
              <a:cs typeface="Quattrocento Sans"/>
              <a:sym typeface="Quattrocento Sans"/>
            </a:endParaRPr>
          </a:p>
        </p:txBody>
      </p:sp>
      <p:pic>
        <p:nvPicPr>
          <p:cNvPr id="275" name="Google Shape;275;g11470f59a61_0_506"/>
          <p:cNvPicPr preferRelativeResize="0"/>
          <p:nvPr/>
        </p:nvPicPr>
        <p:blipFill>
          <a:blip r:embed="rId3">
            <a:alphaModFix/>
          </a:blip>
          <a:stretch>
            <a:fillRect/>
          </a:stretch>
        </p:blipFill>
        <p:spPr>
          <a:xfrm>
            <a:off x="6704176" y="4210951"/>
            <a:ext cx="5078225" cy="25221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73">
                                            <p:txEl>
                                              <p:pRg st="0" end="0"/>
                                            </p:txEl>
                                          </p:spTgt>
                                        </p:tgtEl>
                                        <p:attrNameLst>
                                          <p:attrName>style.visibility</p:attrName>
                                        </p:attrNameLst>
                                      </p:cBhvr>
                                      <p:to>
                                        <p:strVal val="visible"/>
                                      </p:to>
                                    </p:set>
                                    <p:anim calcmode="lin" valueType="num">
                                      <p:cBhvr additive="base">
                                        <p:cTn id="7" dur="1000"/>
                                        <p:tgtEl>
                                          <p:spTgt spid="27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3">
                                            <p:txEl>
                                              <p:pRg st="1" end="1"/>
                                            </p:txEl>
                                          </p:spTgt>
                                        </p:tgtEl>
                                        <p:attrNameLst>
                                          <p:attrName>style.visibility</p:attrName>
                                        </p:attrNameLst>
                                      </p:cBhvr>
                                      <p:to>
                                        <p:strVal val="visible"/>
                                      </p:to>
                                    </p:set>
                                    <p:anim calcmode="lin" valueType="num">
                                      <p:cBhvr additive="base">
                                        <p:cTn id="12" dur="1000"/>
                                        <p:tgtEl>
                                          <p:spTgt spid="273">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73">
                                            <p:txEl>
                                              <p:pRg st="2" end="2"/>
                                            </p:txEl>
                                          </p:spTgt>
                                        </p:tgtEl>
                                        <p:attrNameLst>
                                          <p:attrName>style.visibility</p:attrName>
                                        </p:attrNameLst>
                                      </p:cBhvr>
                                      <p:to>
                                        <p:strVal val="visible"/>
                                      </p:to>
                                    </p:set>
                                    <p:anim calcmode="lin" valueType="num">
                                      <p:cBhvr additive="base">
                                        <p:cTn id="17" dur="1000"/>
                                        <p:tgtEl>
                                          <p:spTgt spid="273">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73">
                                            <p:txEl>
                                              <p:pRg st="3" end="3"/>
                                            </p:txEl>
                                          </p:spTgt>
                                        </p:tgtEl>
                                        <p:attrNameLst>
                                          <p:attrName>style.visibility</p:attrName>
                                        </p:attrNameLst>
                                      </p:cBhvr>
                                      <p:to>
                                        <p:strVal val="visible"/>
                                      </p:to>
                                    </p:set>
                                    <p:anim calcmode="lin" valueType="num">
                                      <p:cBhvr additive="base">
                                        <p:cTn id="22" dur="1000"/>
                                        <p:tgtEl>
                                          <p:spTgt spid="273">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73">
                                            <p:txEl>
                                              <p:pRg st="4" end="4"/>
                                            </p:txEl>
                                          </p:spTgt>
                                        </p:tgtEl>
                                        <p:attrNameLst>
                                          <p:attrName>style.visibility</p:attrName>
                                        </p:attrNameLst>
                                      </p:cBhvr>
                                      <p:to>
                                        <p:strVal val="visible"/>
                                      </p:to>
                                    </p:set>
                                    <p:anim calcmode="lin" valueType="num">
                                      <p:cBhvr additive="base">
                                        <p:cTn id="27" dur="1000"/>
                                        <p:tgtEl>
                                          <p:spTgt spid="273">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73">
                                            <p:txEl>
                                              <p:pRg st="5" end="5"/>
                                            </p:txEl>
                                          </p:spTgt>
                                        </p:tgtEl>
                                        <p:attrNameLst>
                                          <p:attrName>style.visibility</p:attrName>
                                        </p:attrNameLst>
                                      </p:cBhvr>
                                      <p:to>
                                        <p:strVal val="visible"/>
                                      </p:to>
                                    </p:set>
                                    <p:anim calcmode="lin" valueType="num">
                                      <p:cBhvr additive="base">
                                        <p:cTn id="32" dur="1000"/>
                                        <p:tgtEl>
                                          <p:spTgt spid="273">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g11470f59a61_0_51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281" name="Google Shape;281;g11470f59a61_0_513"/>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282" name="Google Shape;282;g11470f59a61_0_51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83" name="Google Shape;283;g11470f59a61_0_51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4" name="Google Shape;284;g11470f59a61_0_513"/>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0"/>
              </a:spcBef>
              <a:spcAft>
                <a:spcPts val="0"/>
              </a:spcAft>
              <a:buClr>
                <a:srgbClr val="333333"/>
              </a:buClr>
              <a:buSzPts val="3700"/>
              <a:buFont typeface="Quattrocento Sans"/>
              <a:buChar char="•"/>
            </a:pPr>
            <a:r>
              <a:rPr lang="en-US" sz="2900" b="1">
                <a:solidFill>
                  <a:srgbClr val="333333"/>
                </a:solidFill>
                <a:latin typeface="Quattrocento Sans"/>
                <a:ea typeface="Quattrocento Sans"/>
                <a:cs typeface="Quattrocento Sans"/>
                <a:sym typeface="Quattrocento Sans"/>
              </a:rPr>
              <a:t>Static Testing - Kiểm thử tĩnh</a:t>
            </a:r>
            <a:endParaRPr sz="2900" b="1">
              <a:solidFill>
                <a:srgbClr val="333333"/>
              </a:solidFill>
              <a:latin typeface="Quattrocento Sans"/>
              <a:ea typeface="Quattrocento Sans"/>
              <a:cs typeface="Quattrocento Sans"/>
              <a:sym typeface="Quattrocento Sans"/>
            </a:endParaRPr>
          </a:p>
          <a:p>
            <a:pPr marL="457200" lvl="0" indent="-463550" algn="l" rtl="0">
              <a:lnSpc>
                <a:spcPct val="115000"/>
              </a:lnSpc>
              <a:spcBef>
                <a:spcPts val="0"/>
              </a:spcBef>
              <a:spcAft>
                <a:spcPts val="0"/>
              </a:spcAft>
              <a:buClr>
                <a:srgbClr val="333333"/>
              </a:buClr>
              <a:buSzPts val="3700"/>
              <a:buFont typeface="Quattrocento Sans"/>
              <a:buChar char="•"/>
            </a:pPr>
            <a:r>
              <a:rPr lang="en-US" sz="2900" b="1">
                <a:solidFill>
                  <a:srgbClr val="333333"/>
                </a:solidFill>
                <a:latin typeface="Quattrocento Sans"/>
                <a:ea typeface="Quattrocento Sans"/>
                <a:cs typeface="Quattrocento Sans"/>
                <a:sym typeface="Quattrocento Sans"/>
              </a:rPr>
              <a:t>BlackBox  Testing - Kiểm thử hộp đen</a:t>
            </a:r>
            <a:endParaRPr sz="2200" b="1">
              <a:solidFill>
                <a:srgbClr val="333333"/>
              </a:solidFill>
              <a:latin typeface="Quattrocento Sans"/>
              <a:ea typeface="Quattrocento Sans"/>
              <a:cs typeface="Quattrocento Sans"/>
              <a:sym typeface="Quattrocento Sans"/>
            </a:endParaRPr>
          </a:p>
        </p:txBody>
      </p:sp>
      <p:sp>
        <p:nvSpPr>
          <p:cNvPr id="285" name="Google Shape;285;g11470f59a61_0_51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Tóm tắt bài học</a:t>
            </a:r>
            <a:endParaRPr sz="2800" b="1" i="0" u="none" strike="noStrike" cap="none">
              <a:solidFill>
                <a:srgbClr val="F79646"/>
              </a:solidFill>
              <a:latin typeface="Quattrocento Sans"/>
              <a:ea typeface="Quattrocento Sans"/>
              <a:cs typeface="Quattrocento Sans"/>
              <a:sym typeface="Quattrocento Sans"/>
            </a:endParaRPr>
          </a:p>
        </p:txBody>
      </p:sp>
      <p:pic>
        <p:nvPicPr>
          <p:cNvPr id="286" name="Google Shape;286;g11470f59a61_0_513" descr="D:\Compressed\PSD Collection 2011\WP-201 copy.png"/>
          <p:cNvPicPr preferRelativeResize="0"/>
          <p:nvPr/>
        </p:nvPicPr>
        <p:blipFill rotWithShape="1">
          <a:blip r:embed="rId3">
            <a:alphaModFix/>
          </a:blip>
          <a:srcRect/>
          <a:stretch/>
        </p:blipFill>
        <p:spPr>
          <a:xfrm flipH="1">
            <a:off x="9189300" y="1095638"/>
            <a:ext cx="2782800" cy="5200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g11470f59a61_0_52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292" name="Google Shape;292;g11470f59a61_0_523"/>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293" name="Google Shape;293;g11470f59a61_0_52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94" name="Google Shape;294;g11470f59a61_0_52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g11470f59a61_0_523"/>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50850" algn="l" rtl="0">
              <a:lnSpc>
                <a:spcPct val="115000"/>
              </a:lnSpc>
              <a:spcBef>
                <a:spcPts val="0"/>
              </a:spcBef>
              <a:spcAft>
                <a:spcPts val="0"/>
              </a:spcAft>
              <a:buClr>
                <a:srgbClr val="333333"/>
              </a:buClr>
              <a:buSzPts val="3500"/>
              <a:buFont typeface="Quattrocento Sans"/>
              <a:buChar char="•"/>
            </a:pPr>
            <a:r>
              <a:rPr lang="en-US" sz="2700" b="1">
                <a:solidFill>
                  <a:srgbClr val="333333"/>
                </a:solidFill>
                <a:latin typeface="Quattrocento Sans"/>
                <a:ea typeface="Quattrocento Sans"/>
                <a:cs typeface="Quattrocento Sans"/>
                <a:sym typeface="Quattrocento Sans"/>
              </a:rPr>
              <a:t>WhiteBox Testing - Kiểm thử hộp trắng</a:t>
            </a:r>
            <a:endParaRPr sz="2700" b="1">
              <a:solidFill>
                <a:srgbClr val="333333"/>
              </a:solidFill>
              <a:latin typeface="Quattrocento Sans"/>
              <a:ea typeface="Quattrocento Sans"/>
              <a:cs typeface="Quattrocento Sans"/>
              <a:sym typeface="Quattrocento Sans"/>
            </a:endParaRPr>
          </a:p>
          <a:p>
            <a:pPr marL="457200" lvl="0" indent="-450850" algn="l" rtl="0">
              <a:lnSpc>
                <a:spcPct val="115000"/>
              </a:lnSpc>
              <a:spcBef>
                <a:spcPts val="0"/>
              </a:spcBef>
              <a:spcAft>
                <a:spcPts val="0"/>
              </a:spcAft>
              <a:buClr>
                <a:srgbClr val="333333"/>
              </a:buClr>
              <a:buSzPts val="3500"/>
              <a:buFont typeface="Quattrocento Sans"/>
              <a:buChar char="•"/>
            </a:pPr>
            <a:r>
              <a:rPr lang="en-US" sz="2700" b="1">
                <a:solidFill>
                  <a:srgbClr val="333333"/>
                </a:solidFill>
                <a:latin typeface="Quattrocento Sans"/>
                <a:ea typeface="Quattrocento Sans"/>
                <a:cs typeface="Quattrocento Sans"/>
                <a:sym typeface="Quattrocento Sans"/>
              </a:rPr>
              <a:t>Non-Functional  Testing - Kiểm thử phi chức năng</a:t>
            </a:r>
            <a:endParaRPr sz="2200" b="1">
              <a:solidFill>
                <a:srgbClr val="333333"/>
              </a:solidFill>
              <a:latin typeface="Quattrocento Sans"/>
              <a:ea typeface="Quattrocento Sans"/>
              <a:cs typeface="Quattrocento Sans"/>
              <a:sym typeface="Quattrocento Sans"/>
            </a:endParaRPr>
          </a:p>
        </p:txBody>
      </p:sp>
      <p:sp>
        <p:nvSpPr>
          <p:cNvPr id="296" name="Google Shape;296;g11470f59a61_0_52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Nội dung tiếp theo</a:t>
            </a:r>
            <a:endParaRPr sz="2800" b="1" i="0" u="none" strike="noStrike" cap="none">
              <a:solidFill>
                <a:srgbClr val="F79646"/>
              </a:solidFill>
              <a:latin typeface="Quattrocento Sans"/>
              <a:ea typeface="Quattrocento Sans"/>
              <a:cs typeface="Quattrocento Sans"/>
              <a:sym typeface="Quattrocento Sans"/>
            </a:endParaRPr>
          </a:p>
        </p:txBody>
      </p:sp>
      <p:pic>
        <p:nvPicPr>
          <p:cNvPr id="297" name="Google Shape;297;g11470f59a61_0_523" descr="D:\Pictures\PNG\present.png"/>
          <p:cNvPicPr preferRelativeResize="0"/>
          <p:nvPr/>
        </p:nvPicPr>
        <p:blipFill rotWithShape="1">
          <a:blip r:embed="rId3">
            <a:alphaModFix/>
          </a:blip>
          <a:srcRect/>
          <a:stretch/>
        </p:blipFill>
        <p:spPr>
          <a:xfrm flipH="1">
            <a:off x="9469017" y="1480800"/>
            <a:ext cx="2113383" cy="4893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302" name="Google Shape;302;g11470f59a61_0_630"/>
          <p:cNvPicPr preferRelativeResize="0"/>
          <p:nvPr/>
        </p:nvPicPr>
        <p:blipFill rotWithShape="1">
          <a:blip r:embed="rId3">
            <a:alphaModFix/>
          </a:blip>
          <a:srcRect/>
          <a:stretch/>
        </p:blipFill>
        <p:spPr>
          <a:xfrm>
            <a:off x="-5953" y="0"/>
            <a:ext cx="12197953" cy="6858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g11470f59a61_0_106"/>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4: các loại kiểm thử</a:t>
            </a:r>
            <a:endParaRPr/>
          </a:p>
        </p:txBody>
      </p:sp>
      <p:sp>
        <p:nvSpPr>
          <p:cNvPr id="308" name="Google Shape;308;g11470f59a61_0_106"/>
          <p:cNvSpPr txBox="1">
            <a:spLocks noGrp="1"/>
          </p:cNvSpPr>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a:buNone/>
            </a:pPr>
            <a:r>
              <a:rPr lang="en-US"/>
              <a:t>kiểm thử cơ bản(P2)</a:t>
            </a:r>
            <a:endParaRPr/>
          </a:p>
        </p:txBody>
      </p:sp>
      <p:pic>
        <p:nvPicPr>
          <p:cNvPr id="309" name="Google Shape;309;g11470f59a61_0_106"/>
          <p:cNvPicPr preferRelativeResize="0"/>
          <p:nvPr/>
        </p:nvPicPr>
        <p:blipFill rotWithShape="1">
          <a:blip r:embed="rId3">
            <a:alphaModFix/>
          </a:blip>
          <a:srcRect/>
          <a:stretch/>
        </p:blipFill>
        <p:spPr>
          <a:xfrm>
            <a:off x="1890932" y="2406165"/>
            <a:ext cx="1693935" cy="25186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g11470f59a61_0_12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Nội dung</a:t>
            </a:r>
            <a:endParaRPr/>
          </a:p>
        </p:txBody>
      </p:sp>
      <p:pic>
        <p:nvPicPr>
          <p:cNvPr id="315" name="Google Shape;315;g11470f59a61_0_120" descr="D:\Pictures\PNG\present.png"/>
          <p:cNvPicPr preferRelativeResize="0"/>
          <p:nvPr/>
        </p:nvPicPr>
        <p:blipFill rotWithShape="1">
          <a:blip r:embed="rId3">
            <a:alphaModFix/>
          </a:blip>
          <a:srcRect/>
          <a:stretch/>
        </p:blipFill>
        <p:spPr>
          <a:xfrm flipH="1">
            <a:off x="9268820" y="1017269"/>
            <a:ext cx="2313580" cy="5356860"/>
          </a:xfrm>
          <a:prstGeom prst="rect">
            <a:avLst/>
          </a:prstGeom>
          <a:noFill/>
          <a:ln>
            <a:noFill/>
          </a:ln>
        </p:spPr>
      </p:pic>
      <p:sp>
        <p:nvSpPr>
          <p:cNvPr id="316" name="Google Shape;316;g11470f59a61_0_120"/>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g11470f59a61_0_120"/>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318" name="Google Shape;318;g11470f59a61_0_120"/>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lvl="0" indent="-450850" algn="l" rtl="0">
              <a:lnSpc>
                <a:spcPct val="115000"/>
              </a:lnSpc>
              <a:spcBef>
                <a:spcPts val="0"/>
              </a:spcBef>
              <a:spcAft>
                <a:spcPts val="0"/>
              </a:spcAft>
              <a:buClr>
                <a:srgbClr val="333333"/>
              </a:buClr>
              <a:buSzPts val="3500"/>
              <a:buFont typeface="Quattrocento Sans"/>
              <a:buChar char="•"/>
            </a:pPr>
            <a:r>
              <a:rPr lang="en-US" sz="2700" b="1" dirty="0" err="1">
                <a:solidFill>
                  <a:srgbClr val="333333"/>
                </a:solidFill>
                <a:latin typeface="Quattrocento Sans"/>
                <a:ea typeface="Quattrocento Sans"/>
                <a:cs typeface="Quattrocento Sans"/>
                <a:sym typeface="Quattrocento Sans"/>
              </a:rPr>
              <a:t>WhiteBox</a:t>
            </a:r>
            <a:r>
              <a:rPr lang="en-US" sz="2700" b="1" dirty="0">
                <a:solidFill>
                  <a:srgbClr val="333333"/>
                </a:solidFill>
                <a:latin typeface="Quattrocento Sans"/>
                <a:ea typeface="Quattrocento Sans"/>
                <a:cs typeface="Quattrocento Sans"/>
                <a:sym typeface="Quattrocento Sans"/>
              </a:rPr>
              <a:t> Testing - Kiểm thử hộp trắng</a:t>
            </a:r>
            <a:endParaRPr sz="2700" b="1" dirty="0">
              <a:solidFill>
                <a:srgbClr val="333333"/>
              </a:solidFill>
              <a:latin typeface="Quattrocento Sans"/>
              <a:ea typeface="Quattrocento Sans"/>
              <a:cs typeface="Quattrocento Sans"/>
              <a:sym typeface="Quattrocento Sans"/>
            </a:endParaRPr>
          </a:p>
          <a:p>
            <a:pPr marL="457200" lvl="0" indent="-450850" algn="l" rtl="0">
              <a:lnSpc>
                <a:spcPct val="115000"/>
              </a:lnSpc>
              <a:spcBef>
                <a:spcPts val="0"/>
              </a:spcBef>
              <a:spcAft>
                <a:spcPts val="0"/>
              </a:spcAft>
              <a:buClr>
                <a:srgbClr val="333333"/>
              </a:buClr>
              <a:buSzPts val="3500"/>
              <a:buFont typeface="Quattrocento Sans"/>
              <a:buChar char="•"/>
            </a:pPr>
            <a:r>
              <a:rPr lang="en-US" sz="2700" b="1" dirty="0">
                <a:solidFill>
                  <a:srgbClr val="333333"/>
                </a:solidFill>
                <a:latin typeface="Quattrocento Sans"/>
                <a:ea typeface="Quattrocento Sans"/>
                <a:cs typeface="Quattrocento Sans"/>
                <a:sym typeface="Quattrocento Sans"/>
              </a:rPr>
              <a:t>Non-Functional  Testing - Kiểm thử phi chức năng</a:t>
            </a:r>
            <a:endParaRPr sz="2700" b="1" dirty="0">
              <a:solidFill>
                <a:srgbClr val="333333"/>
              </a:solidFill>
              <a:latin typeface="Quattrocento Sans"/>
              <a:ea typeface="Quattrocento Sans"/>
              <a:cs typeface="Quattrocento Sans"/>
              <a:sym typeface="Quattrocento Sans"/>
            </a:endParaRPr>
          </a:p>
        </p:txBody>
      </p:sp>
      <p:sp>
        <p:nvSpPr>
          <p:cNvPr id="319" name="Google Shape;319;g11470f59a61_0_120"/>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Nội dung bài học</a:t>
            </a:r>
            <a:endParaRPr sz="2800" b="1" i="0" u="none" strike="noStrike" cap="non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112c730af4f_0_106"/>
          <p:cNvSpPr/>
          <p:nvPr/>
        </p:nvSpPr>
        <p:spPr>
          <a:xfrm>
            <a:off x="3471675" y="3049625"/>
            <a:ext cx="80346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a:buNone/>
            </a:pPr>
            <a:r>
              <a:rPr lang="en-US" sz="5400" b="1" cap="small">
                <a:solidFill>
                  <a:srgbClr val="FFA15D"/>
                </a:solidFill>
                <a:latin typeface="Calibri"/>
                <a:ea typeface="Calibri"/>
                <a:cs typeface="Calibri"/>
                <a:sym typeface="Calibri"/>
              </a:rPr>
              <a:t>giới thiệu</a:t>
            </a:r>
            <a:endParaRPr sz="5400" b="1" i="0" u="none" strike="noStrike" cap="small">
              <a:solidFill>
                <a:srgbClr val="FFA15D"/>
              </a:solidFill>
              <a:latin typeface="Calibri"/>
              <a:ea typeface="Calibri"/>
              <a:cs typeface="Calibri"/>
              <a:sym typeface="Calibri"/>
            </a:endParaRPr>
          </a:p>
        </p:txBody>
      </p:sp>
      <p:cxnSp>
        <p:nvCxnSpPr>
          <p:cNvPr id="128" name="Google Shape;128;g112c730af4f_0_106"/>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29" name="Google Shape;129;g112c730af4f_0_106"/>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112c730af4f_0_484"/>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a:buNone/>
            </a:pPr>
            <a:r>
              <a:rPr lang="en-US" sz="5400" b="1" cap="small">
                <a:solidFill>
                  <a:srgbClr val="FFA15D"/>
                </a:solidFill>
                <a:latin typeface="Calibri"/>
                <a:ea typeface="Calibri"/>
                <a:cs typeface="Calibri"/>
                <a:sym typeface="Calibri"/>
              </a:rPr>
              <a:t>kiểm thử hộp trắng</a:t>
            </a:r>
            <a:endParaRPr sz="5400" b="1" i="0" u="none" strike="noStrike" cap="small">
              <a:solidFill>
                <a:srgbClr val="FFA15D"/>
              </a:solidFill>
              <a:latin typeface="Calibri"/>
              <a:ea typeface="Calibri"/>
              <a:cs typeface="Calibri"/>
              <a:sym typeface="Calibri"/>
            </a:endParaRPr>
          </a:p>
        </p:txBody>
      </p:sp>
      <p:cxnSp>
        <p:nvCxnSpPr>
          <p:cNvPr id="325" name="Google Shape;325;g112c730af4f_0_484"/>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326" name="Google Shape;326;g112c730af4f_0_484"/>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g11470f59a61_0_63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white box testing</a:t>
            </a:r>
            <a:endParaRPr dirty="0"/>
          </a:p>
        </p:txBody>
      </p:sp>
      <p:sp>
        <p:nvSpPr>
          <p:cNvPr id="332" name="Google Shape;332;g11470f59a61_0_634"/>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55600" algn="l" rtl="0">
              <a:spcBef>
                <a:spcPts val="0"/>
              </a:spcBef>
              <a:spcAft>
                <a:spcPts val="0"/>
              </a:spcAft>
              <a:buClr>
                <a:srgbClr val="FF5A33"/>
              </a:buClr>
              <a:buSzPts val="3500"/>
              <a:buFont typeface="Quattrocento Sans"/>
              <a:buChar char="❖"/>
            </a:pPr>
            <a:r>
              <a:rPr lang="en-US" sz="3500" dirty="0">
                <a:latin typeface="Quattrocento Sans"/>
                <a:ea typeface="Quattrocento Sans"/>
                <a:cs typeface="Quattrocento Sans"/>
                <a:sym typeface="Quattrocento Sans"/>
              </a:rPr>
              <a:t>Kiểm thử Hộp Trắng (còn gọi là Code-Based Testing hoặc Structural Testing) là một </a:t>
            </a:r>
            <a:r>
              <a:rPr lang="en-US" sz="3500" dirty="0" err="1">
                <a:latin typeface="Quattrocento Sans"/>
                <a:ea typeface="Quattrocento Sans"/>
                <a:cs typeface="Quattrocento Sans"/>
                <a:sym typeface="Quattrocento Sans"/>
              </a:rPr>
              <a:t>phương</a:t>
            </a:r>
            <a:r>
              <a:rPr lang="en-US" sz="3500" dirty="0">
                <a:latin typeface="Quattrocento Sans"/>
                <a:ea typeface="Quattrocento Sans"/>
                <a:cs typeface="Quattrocento Sans"/>
                <a:sym typeface="Quattrocento Sans"/>
              </a:rPr>
              <a:t> pháp kiểm thử phần mềm trong đó tester biết về cấu trúc nội bộ / thiết kế. </a:t>
            </a:r>
            <a:endParaRPr sz="3500" dirty="0">
              <a:latin typeface="Quattrocento Sans"/>
              <a:ea typeface="Quattrocento Sans"/>
              <a:cs typeface="Quattrocento Sans"/>
              <a:sym typeface="Quattrocento Sans"/>
            </a:endParaRPr>
          </a:p>
          <a:p>
            <a:pPr marL="742950" lvl="1" indent="-355600" algn="l" rtl="0">
              <a:spcBef>
                <a:spcPts val="0"/>
              </a:spcBef>
              <a:spcAft>
                <a:spcPts val="0"/>
              </a:spcAft>
              <a:buClr>
                <a:srgbClr val="FF5A33"/>
              </a:buClr>
              <a:buSzPts val="3500"/>
              <a:buFont typeface="Quattrocento Sans"/>
              <a:buChar char="❖"/>
            </a:pPr>
            <a:r>
              <a:rPr lang="en-US" sz="3500" dirty="0">
                <a:latin typeface="Quattrocento Sans"/>
                <a:ea typeface="Quattrocento Sans"/>
                <a:cs typeface="Quattrocento Sans"/>
                <a:sym typeface="Quattrocento Sans"/>
              </a:rPr>
              <a:t>Kiểm thử hộp trắng bao gồm phân tích dòng dữ liệu, điều </a:t>
            </a:r>
            <a:r>
              <a:rPr lang="en-US" sz="3500" dirty="0" err="1">
                <a:latin typeface="Quattrocento Sans"/>
                <a:ea typeface="Quattrocento Sans"/>
                <a:cs typeface="Quattrocento Sans"/>
                <a:sym typeface="Quattrocento Sans"/>
              </a:rPr>
              <a:t>khiển</a:t>
            </a:r>
            <a:r>
              <a:rPr lang="en-US" sz="3500" dirty="0">
                <a:latin typeface="Quattrocento Sans"/>
                <a:ea typeface="Quattrocento Sans"/>
                <a:cs typeface="Quattrocento Sans"/>
                <a:sym typeface="Quattrocento Sans"/>
              </a:rPr>
              <a:t> dòng, dòng thông tin, mã thực hành, ngoại </a:t>
            </a:r>
            <a:r>
              <a:rPr lang="en-US" sz="3500" dirty="0" err="1">
                <a:latin typeface="Quattrocento Sans"/>
                <a:ea typeface="Quattrocento Sans"/>
                <a:cs typeface="Quattrocento Sans"/>
                <a:sym typeface="Quattrocento Sans"/>
              </a:rPr>
              <a:t>lệ</a:t>
            </a:r>
            <a:r>
              <a:rPr lang="en-US" sz="3500" dirty="0">
                <a:latin typeface="Quattrocento Sans"/>
                <a:ea typeface="Quattrocento Sans"/>
                <a:cs typeface="Quattrocento Sans"/>
                <a:sym typeface="Quattrocento Sans"/>
              </a:rPr>
              <a:t> và những lỗi trình bày trong hệ thống để kiểm tra những hành động của phần mềm không được định hướng trước.</a:t>
            </a:r>
            <a:endParaRPr sz="3500" dirty="0">
              <a:solidFill>
                <a:srgbClr val="333333"/>
              </a:solidFill>
              <a:highlight>
                <a:schemeClr val="lt1"/>
              </a:highlight>
              <a:latin typeface="Quattrocento Sans"/>
              <a:ea typeface="Quattrocento Sans"/>
              <a:cs typeface="Quattrocento Sans"/>
              <a:sym typeface="Quattrocento Sans"/>
            </a:endParaRPr>
          </a:p>
        </p:txBody>
      </p:sp>
      <p:sp>
        <p:nvSpPr>
          <p:cNvPr id="333" name="Google Shape;333;g11470f59a61_0_634"/>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err="1">
                <a:solidFill>
                  <a:srgbClr val="333333"/>
                </a:solidFill>
                <a:latin typeface="Quattrocento Sans"/>
                <a:ea typeface="Quattrocento Sans"/>
                <a:cs typeface="Quattrocento Sans"/>
                <a:sym typeface="Quattrocento Sans"/>
              </a:rPr>
              <a:t>WhiteBox</a:t>
            </a:r>
            <a:r>
              <a:rPr lang="en-US" sz="4000" dirty="0">
                <a:solidFill>
                  <a:srgbClr val="333333"/>
                </a:solidFill>
                <a:latin typeface="Quattrocento Sans"/>
                <a:ea typeface="Quattrocento Sans"/>
                <a:cs typeface="Quattrocento Sans"/>
                <a:sym typeface="Quattrocento Sans"/>
              </a:rPr>
              <a:t> Testing - Kiểm thử hộp trắng</a:t>
            </a:r>
            <a:endParaRPr sz="4000" dirty="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2">
                                            <p:txEl>
                                              <p:pRg st="0" end="0"/>
                                            </p:txEl>
                                          </p:spTgt>
                                        </p:tgtEl>
                                        <p:attrNameLst>
                                          <p:attrName>style.visibility</p:attrName>
                                        </p:attrNameLst>
                                      </p:cBhvr>
                                      <p:to>
                                        <p:strVal val="visible"/>
                                      </p:to>
                                    </p:set>
                                    <p:anim calcmode="lin" valueType="num">
                                      <p:cBhvr additive="base">
                                        <p:cTn id="7" dur="1000"/>
                                        <p:tgtEl>
                                          <p:spTgt spid="33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2">
                                            <p:txEl>
                                              <p:pRg st="1" end="1"/>
                                            </p:txEl>
                                          </p:spTgt>
                                        </p:tgtEl>
                                        <p:attrNameLst>
                                          <p:attrName>style.visibility</p:attrName>
                                        </p:attrNameLst>
                                      </p:cBhvr>
                                      <p:to>
                                        <p:strVal val="visible"/>
                                      </p:to>
                                    </p:set>
                                    <p:anim calcmode="lin" valueType="num">
                                      <p:cBhvr additive="base">
                                        <p:cTn id="12" dur="1000"/>
                                        <p:tgtEl>
                                          <p:spTgt spid="33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g11470f59a61_0_64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39" name="Google Shape;339;g11470f59a61_0_640"/>
          <p:cNvSpPr txBox="1"/>
          <p:nvPr/>
        </p:nvSpPr>
        <p:spPr>
          <a:xfrm>
            <a:off x="90950" y="850800"/>
            <a:ext cx="11755500" cy="6007200"/>
          </a:xfrm>
          <a:prstGeom prst="rect">
            <a:avLst/>
          </a:prstGeom>
          <a:noFill/>
          <a:ln>
            <a:noFill/>
          </a:ln>
        </p:spPr>
        <p:txBody>
          <a:bodyPr spcFirstLastPara="1" wrap="square" lIns="91425" tIns="45700" rIns="91425" bIns="45700" anchor="t" anchorCtr="0">
            <a:noAutofit/>
          </a:bodyPr>
          <a:lstStyle/>
          <a:p>
            <a:pPr marL="742950" lvl="1" indent="-336550" algn="l" rtl="0">
              <a:spcBef>
                <a:spcPts val="0"/>
              </a:spcBef>
              <a:spcAft>
                <a:spcPts val="0"/>
              </a:spcAft>
              <a:buClr>
                <a:srgbClr val="FF5A33"/>
              </a:buClr>
              <a:buSzPts val="3200"/>
              <a:buFont typeface="Quattrocento Sans"/>
              <a:buChar char="❖"/>
            </a:pPr>
            <a:r>
              <a:rPr lang="en-US" sz="3200" dirty="0">
                <a:latin typeface="Quattrocento Sans"/>
                <a:ea typeface="Quattrocento Sans"/>
                <a:cs typeface="Quattrocento Sans"/>
                <a:sym typeface="Quattrocento Sans"/>
              </a:rPr>
              <a:t>Đối tượng được kiểm thử là 1 thành phần </a:t>
            </a:r>
            <a:r>
              <a:rPr lang="en-US" sz="3200" dirty="0" err="1">
                <a:latin typeface="Quattrocento Sans"/>
                <a:ea typeface="Quattrocento Sans"/>
                <a:cs typeface="Quattrocento Sans"/>
                <a:sym typeface="Quattrocento Sans"/>
              </a:rPr>
              <a:t>phần</a:t>
            </a:r>
            <a:r>
              <a:rPr lang="en-US" sz="3200" dirty="0">
                <a:latin typeface="Quattrocento Sans"/>
                <a:ea typeface="Quattrocento Sans"/>
                <a:cs typeface="Quattrocento Sans"/>
                <a:sym typeface="Quattrocento Sans"/>
              </a:rPr>
              <a:t> mềm như là 1 hàm chức năng, 1 module chức năng, 1 phân hệ chức năng…</a:t>
            </a:r>
            <a:endParaRPr sz="3200" dirty="0">
              <a:latin typeface="Quattrocento Sans"/>
              <a:ea typeface="Quattrocento Sans"/>
              <a:cs typeface="Quattrocento Sans"/>
              <a:sym typeface="Quattrocento Sans"/>
            </a:endParaRPr>
          </a:p>
          <a:p>
            <a:pPr marL="742950" lvl="1" indent="-336550" algn="l" rtl="0">
              <a:spcBef>
                <a:spcPts val="0"/>
              </a:spcBef>
              <a:spcAft>
                <a:spcPts val="0"/>
              </a:spcAft>
              <a:buClr>
                <a:srgbClr val="FF5A33"/>
              </a:buClr>
              <a:buSzPts val="3200"/>
              <a:buFont typeface="Quattrocento Sans"/>
              <a:buChar char="❖"/>
            </a:pPr>
            <a:r>
              <a:rPr lang="en-US" sz="3200" dirty="0">
                <a:latin typeface="Quattrocento Sans"/>
                <a:ea typeface="Quattrocento Sans"/>
                <a:cs typeface="Quattrocento Sans"/>
                <a:sym typeface="Quattrocento Sans"/>
              </a:rPr>
              <a:t>Phương pháp Kiểm tra Hộp trắng áp dụng </a:t>
            </a:r>
            <a:r>
              <a:rPr lang="en-US" sz="3200" dirty="0" err="1">
                <a:latin typeface="Quattrocento Sans"/>
                <a:ea typeface="Quattrocento Sans"/>
                <a:cs typeface="Quattrocento Sans"/>
                <a:sym typeface="Quattrocento Sans"/>
              </a:rPr>
              <a:t>cho</a:t>
            </a:r>
            <a:r>
              <a:rPr lang="en-US" sz="3200" dirty="0">
                <a:latin typeface="Quattrocento Sans"/>
                <a:ea typeface="Quattrocento Sans"/>
                <a:cs typeface="Quattrocento Sans"/>
                <a:sym typeface="Quattrocento Sans"/>
              </a:rPr>
              <a:t> các mức độ kiểm tra phần mềm sau đây:</a:t>
            </a:r>
            <a:endParaRPr sz="3200" dirty="0">
              <a:latin typeface="Quattrocento Sans"/>
              <a:ea typeface="Quattrocento Sans"/>
              <a:cs typeface="Quattrocento Sans"/>
              <a:sym typeface="Quattrocento Sans"/>
            </a:endParaRPr>
          </a:p>
          <a:p>
            <a:pPr marL="1600200" indent="-317500">
              <a:buClr>
                <a:srgbClr val="FF5A33"/>
              </a:buClr>
              <a:buSzPts val="3200"/>
              <a:buFont typeface="Quattrocento Sans"/>
              <a:buChar char="✔"/>
            </a:pPr>
            <a:r>
              <a:rPr lang="en-US" sz="3200" dirty="0">
                <a:latin typeface="Quattrocento Sans"/>
                <a:ea typeface="Quattrocento Sans"/>
                <a:cs typeface="Quattrocento Sans"/>
                <a:sym typeface="Quattrocento Sans"/>
              </a:rPr>
              <a:t>Unit Testing(Kiểm thử đơn vị): Để kiểm tra đường dẫn trong một đơn vị.</a:t>
            </a:r>
            <a:endParaRPr sz="3200" dirty="0">
              <a:latin typeface="Quattrocento Sans"/>
              <a:ea typeface="Quattrocento Sans"/>
              <a:cs typeface="Quattrocento Sans"/>
              <a:sym typeface="Quattrocento Sans"/>
            </a:endParaRPr>
          </a:p>
          <a:p>
            <a:pPr marL="1600200" lvl="3" indent="-317500" algn="l" rtl="0">
              <a:spcBef>
                <a:spcPts val="0"/>
              </a:spcBef>
              <a:spcAft>
                <a:spcPts val="0"/>
              </a:spcAft>
              <a:buClr>
                <a:srgbClr val="FF5A33"/>
              </a:buClr>
              <a:buSzPts val="3200"/>
              <a:buFont typeface="Quattrocento Sans"/>
              <a:buChar char="✔"/>
            </a:pPr>
            <a:r>
              <a:rPr lang="en-US" sz="3200" dirty="0">
                <a:latin typeface="Quattrocento Sans"/>
                <a:ea typeface="Quattrocento Sans"/>
                <a:cs typeface="Quattrocento Sans"/>
                <a:sym typeface="Quattrocento Sans"/>
              </a:rPr>
              <a:t>Integration Testing(Test tích hợp): Để kiểm tra đường dẫn giữa các đơn vị.</a:t>
            </a:r>
            <a:endParaRPr sz="3200" dirty="0">
              <a:latin typeface="Quattrocento Sans"/>
              <a:ea typeface="Quattrocento Sans"/>
              <a:cs typeface="Quattrocento Sans"/>
              <a:sym typeface="Quattrocento Sans"/>
            </a:endParaRPr>
          </a:p>
          <a:p>
            <a:pPr marL="1600200" indent="-317500">
              <a:buClr>
                <a:srgbClr val="FF5A33"/>
              </a:buClr>
              <a:buSzPts val="3200"/>
              <a:buFont typeface="Quattrocento Sans"/>
              <a:buChar char="✔"/>
            </a:pPr>
            <a:r>
              <a:rPr lang="en-US" sz="3200" dirty="0">
                <a:latin typeface="Quattrocento Sans"/>
                <a:ea typeface="Quattrocento Sans"/>
                <a:cs typeface="Quattrocento Sans"/>
                <a:sym typeface="Quattrocento Sans"/>
              </a:rPr>
              <a:t>System Testing(Test hệ thống): Để kiểm tra các đường dẫn giữa các hệ thống con.</a:t>
            </a:r>
            <a:endParaRPr sz="3200" dirty="0">
              <a:latin typeface="Quattrocento Sans"/>
              <a:ea typeface="Quattrocento Sans"/>
              <a:cs typeface="Quattrocento Sans"/>
              <a:sym typeface="Quattrocento Sans"/>
            </a:endParaRPr>
          </a:p>
          <a:p>
            <a:pPr marL="2286000" lvl="0" indent="-431800" algn="l" rtl="0">
              <a:spcBef>
                <a:spcPts val="0"/>
              </a:spcBef>
              <a:spcAft>
                <a:spcPts val="0"/>
              </a:spcAft>
              <a:buClr>
                <a:srgbClr val="FF5A33"/>
              </a:buClr>
              <a:buSzPts val="3200"/>
              <a:buFont typeface="Quattrocento Sans"/>
              <a:buChar char="➔"/>
            </a:pPr>
            <a:r>
              <a:rPr lang="en-US" sz="3200" dirty="0" err="1">
                <a:solidFill>
                  <a:srgbClr val="FF0000"/>
                </a:solidFill>
                <a:latin typeface="Quattrocento Sans"/>
                <a:ea typeface="Quattrocento Sans"/>
                <a:cs typeface="Quattrocento Sans"/>
                <a:sym typeface="Quattrocento Sans"/>
              </a:rPr>
              <a:t>Tuy</a:t>
            </a:r>
            <a:r>
              <a:rPr lang="en-US" sz="3200" dirty="0">
                <a:solidFill>
                  <a:srgbClr val="FF0000"/>
                </a:solidFill>
                <a:latin typeface="Quattrocento Sans"/>
                <a:ea typeface="Quattrocento Sans"/>
                <a:cs typeface="Quattrocento Sans"/>
                <a:sym typeface="Quattrocento Sans"/>
              </a:rPr>
              <a:t> nhiên, nó là chủ yếu áp dụng </a:t>
            </a:r>
            <a:r>
              <a:rPr lang="en-US" sz="3200" dirty="0" err="1">
                <a:solidFill>
                  <a:srgbClr val="FF0000"/>
                </a:solidFill>
                <a:latin typeface="Quattrocento Sans"/>
                <a:ea typeface="Quattrocento Sans"/>
                <a:cs typeface="Quattrocento Sans"/>
                <a:sym typeface="Quattrocento Sans"/>
              </a:rPr>
              <a:t>cho</a:t>
            </a:r>
            <a:r>
              <a:rPr lang="en-US" sz="3200" dirty="0">
                <a:solidFill>
                  <a:srgbClr val="FF0000"/>
                </a:solidFill>
                <a:latin typeface="Quattrocento Sans"/>
                <a:ea typeface="Quattrocento Sans"/>
                <a:cs typeface="Quattrocento Sans"/>
                <a:sym typeface="Quattrocento Sans"/>
              </a:rPr>
              <a:t> các kiểm thử đơn vị .</a:t>
            </a:r>
            <a:endParaRPr sz="3200" dirty="0">
              <a:solidFill>
                <a:srgbClr val="FF0000"/>
              </a:solidFill>
              <a:latin typeface="Quattrocento Sans"/>
              <a:ea typeface="Quattrocento Sans"/>
              <a:cs typeface="Quattrocento Sans"/>
              <a:sym typeface="Quattrocento Sans"/>
            </a:endParaRPr>
          </a:p>
          <a:p>
            <a:pPr marL="0" lvl="0" indent="0" algn="l" rtl="0">
              <a:spcBef>
                <a:spcPts val="0"/>
              </a:spcBef>
              <a:spcAft>
                <a:spcPts val="0"/>
              </a:spcAft>
              <a:buNone/>
            </a:pPr>
            <a:endParaRPr sz="3200" dirty="0">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9">
                                            <p:txEl>
                                              <p:pRg st="0" end="0"/>
                                            </p:txEl>
                                          </p:spTgt>
                                        </p:tgtEl>
                                        <p:attrNameLst>
                                          <p:attrName>style.visibility</p:attrName>
                                        </p:attrNameLst>
                                      </p:cBhvr>
                                      <p:to>
                                        <p:strVal val="visible"/>
                                      </p:to>
                                    </p:set>
                                    <p:anim calcmode="lin" valueType="num">
                                      <p:cBhvr additive="base">
                                        <p:cTn id="7" dur="1000"/>
                                        <p:tgtEl>
                                          <p:spTgt spid="33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9">
                                            <p:txEl>
                                              <p:pRg st="1" end="1"/>
                                            </p:txEl>
                                          </p:spTgt>
                                        </p:tgtEl>
                                        <p:attrNameLst>
                                          <p:attrName>style.visibility</p:attrName>
                                        </p:attrNameLst>
                                      </p:cBhvr>
                                      <p:to>
                                        <p:strVal val="visible"/>
                                      </p:to>
                                    </p:set>
                                    <p:anim calcmode="lin" valueType="num">
                                      <p:cBhvr additive="base">
                                        <p:cTn id="12" dur="1000"/>
                                        <p:tgtEl>
                                          <p:spTgt spid="339">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39">
                                            <p:txEl>
                                              <p:pRg st="2" end="2"/>
                                            </p:txEl>
                                          </p:spTgt>
                                        </p:tgtEl>
                                        <p:attrNameLst>
                                          <p:attrName>style.visibility</p:attrName>
                                        </p:attrNameLst>
                                      </p:cBhvr>
                                      <p:to>
                                        <p:strVal val="visible"/>
                                      </p:to>
                                    </p:set>
                                    <p:anim calcmode="lin" valueType="num">
                                      <p:cBhvr additive="base">
                                        <p:cTn id="17" dur="1000"/>
                                        <p:tgtEl>
                                          <p:spTgt spid="339">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39">
                                            <p:txEl>
                                              <p:pRg st="3" end="3"/>
                                            </p:txEl>
                                          </p:spTgt>
                                        </p:tgtEl>
                                        <p:attrNameLst>
                                          <p:attrName>style.visibility</p:attrName>
                                        </p:attrNameLst>
                                      </p:cBhvr>
                                      <p:to>
                                        <p:strVal val="visible"/>
                                      </p:to>
                                    </p:set>
                                    <p:anim calcmode="lin" valueType="num">
                                      <p:cBhvr additive="base">
                                        <p:cTn id="22" dur="1000"/>
                                        <p:tgtEl>
                                          <p:spTgt spid="339">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39">
                                            <p:txEl>
                                              <p:pRg st="4" end="4"/>
                                            </p:txEl>
                                          </p:spTgt>
                                        </p:tgtEl>
                                        <p:attrNameLst>
                                          <p:attrName>style.visibility</p:attrName>
                                        </p:attrNameLst>
                                      </p:cBhvr>
                                      <p:to>
                                        <p:strVal val="visible"/>
                                      </p:to>
                                    </p:set>
                                    <p:anim calcmode="lin" valueType="num">
                                      <p:cBhvr additive="base">
                                        <p:cTn id="27" dur="1000"/>
                                        <p:tgtEl>
                                          <p:spTgt spid="339">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39">
                                            <p:txEl>
                                              <p:pRg st="5" end="5"/>
                                            </p:txEl>
                                          </p:spTgt>
                                        </p:tgtEl>
                                        <p:attrNameLst>
                                          <p:attrName>style.visibility</p:attrName>
                                        </p:attrNameLst>
                                      </p:cBhvr>
                                      <p:to>
                                        <p:strVal val="visible"/>
                                      </p:to>
                                    </p:set>
                                    <p:anim calcmode="lin" valueType="num">
                                      <p:cBhvr additive="base">
                                        <p:cTn id="32" dur="1000"/>
                                        <p:tgtEl>
                                          <p:spTgt spid="339">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g11470f59a61_0_64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45" name="Google Shape;345;g11470f59a61_0_646"/>
          <p:cNvSpPr txBox="1"/>
          <p:nvPr/>
        </p:nvSpPr>
        <p:spPr>
          <a:xfrm>
            <a:off x="453400" y="1701675"/>
            <a:ext cx="8023500" cy="48063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solidFill>
                  <a:srgbClr val="1B1B1B"/>
                </a:solidFill>
                <a:highlight>
                  <a:srgbClr val="FFFFFF"/>
                </a:highlight>
                <a:latin typeface="Quattrocento Sans"/>
                <a:ea typeface="Quattrocento Sans"/>
                <a:cs typeface="Quattrocento Sans"/>
                <a:sym typeface="Quattrocento Sans"/>
              </a:rPr>
              <a:t>Đối tượng được kiểm thử là 1 thành phần phần mềm (TPPM).TPPM có thể là 1 hàm chức năng, 1 module chức năng, 1 phân hệ chức năng…</a:t>
            </a:r>
            <a:endParaRPr sz="3600">
              <a:solidFill>
                <a:srgbClr val="333333"/>
              </a:solidFill>
              <a:highlight>
                <a:schemeClr val="lt1"/>
              </a:highlight>
              <a:latin typeface="Quattrocento Sans"/>
              <a:ea typeface="Quattrocento Sans"/>
              <a:cs typeface="Quattrocento Sans"/>
              <a:sym typeface="Quattrocento Sans"/>
            </a:endParaRPr>
          </a:p>
        </p:txBody>
      </p:sp>
      <p:sp>
        <p:nvSpPr>
          <p:cNvPr id="346" name="Google Shape;346;g11470f59a61_0_646"/>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Đối tượng Kiểm thử hộp trắng</a:t>
            </a:r>
            <a:endParaRPr sz="4000">
              <a:solidFill>
                <a:schemeClr val="dk1"/>
              </a:solidFill>
              <a:latin typeface="Quattrocento Sans"/>
              <a:ea typeface="Quattrocento Sans"/>
              <a:cs typeface="Quattrocento Sans"/>
              <a:sym typeface="Quattrocento Sans"/>
            </a:endParaRPr>
          </a:p>
        </p:txBody>
      </p:sp>
      <p:pic>
        <p:nvPicPr>
          <p:cNvPr id="347" name="Google Shape;347;g11470f59a61_0_646"/>
          <p:cNvPicPr preferRelativeResize="0"/>
          <p:nvPr/>
        </p:nvPicPr>
        <p:blipFill>
          <a:blip r:embed="rId3">
            <a:alphaModFix/>
          </a:blip>
          <a:stretch>
            <a:fillRect/>
          </a:stretch>
        </p:blipFill>
        <p:spPr>
          <a:xfrm>
            <a:off x="8094388" y="1259663"/>
            <a:ext cx="3933825" cy="52482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5">
                                            <p:txEl>
                                              <p:pRg st="0" end="0"/>
                                            </p:txEl>
                                          </p:spTgt>
                                        </p:tgtEl>
                                        <p:attrNameLst>
                                          <p:attrName>style.visibility</p:attrName>
                                        </p:attrNameLst>
                                      </p:cBhvr>
                                      <p:to>
                                        <p:strVal val="visible"/>
                                      </p:to>
                                    </p:set>
                                    <p:anim calcmode="lin" valueType="num">
                                      <p:cBhvr additive="base">
                                        <p:cTn id="7" dur="1000"/>
                                        <p:tgtEl>
                                          <p:spTgt spid="345">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g115edf558da_0_4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whitebox testing</a:t>
            </a:r>
            <a:endParaRPr/>
          </a:p>
        </p:txBody>
      </p:sp>
      <p:sp>
        <p:nvSpPr>
          <p:cNvPr id="353" name="Google Shape;353;g115edf558da_0_44"/>
          <p:cNvSpPr txBox="1"/>
          <p:nvPr/>
        </p:nvSpPr>
        <p:spPr>
          <a:xfrm>
            <a:off x="271475" y="1632125"/>
            <a:ext cx="11716500" cy="5226000"/>
          </a:xfrm>
          <a:prstGeom prst="rect">
            <a:avLst/>
          </a:prstGeom>
          <a:noFill/>
          <a:ln>
            <a:noFill/>
          </a:ln>
        </p:spPr>
        <p:txBody>
          <a:bodyPr spcFirstLastPara="1" wrap="square" lIns="91425" tIns="45700" rIns="91425" bIns="45700" anchor="t" anchorCtr="0">
            <a:noAutofit/>
          </a:bodyPr>
          <a:lstStyle/>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Bước 1: </a:t>
            </a:r>
            <a:r>
              <a:rPr lang="en-US" sz="3600" dirty="0">
                <a:solidFill>
                  <a:srgbClr val="FF0000"/>
                </a:solidFill>
                <a:latin typeface="Quattrocento Sans"/>
                <a:ea typeface="Quattrocento Sans"/>
                <a:cs typeface="Quattrocento Sans"/>
                <a:sym typeface="Quattrocento Sans"/>
              </a:rPr>
              <a:t>Đọc và hiểu mã nguồn</a:t>
            </a:r>
            <a:r>
              <a:rPr lang="en-US" sz="3600" dirty="0">
                <a:latin typeface="Quattrocento Sans"/>
                <a:ea typeface="Quattrocento Sans"/>
                <a:cs typeface="Quattrocento Sans"/>
                <a:sym typeface="Quattrocento Sans"/>
              </a:rPr>
              <a:t>(source code).</a:t>
            </a:r>
            <a:endParaRPr sz="3600" dirty="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Bước 2: Dùng  kỹ thuật định nghĩa các testcase xác định(sẽ giới thiệu sau) để định nghĩa các testcase. Định nghĩa mỗi testcase là xác định 3 thông tin sau :</a:t>
            </a:r>
            <a:endParaRPr sz="3600" dirty="0">
              <a:latin typeface="Quattrocento Sans"/>
              <a:ea typeface="Quattrocento Sans"/>
              <a:cs typeface="Quattrocento Sans"/>
              <a:sym typeface="Quattrocento Sans"/>
            </a:endParaRPr>
          </a:p>
          <a:p>
            <a:pPr marL="1600200" lvl="3" indent="-34290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Giá trị dữ liệu nhập để TPPM xử lý (hoặc hợp </a:t>
            </a:r>
            <a:r>
              <a:rPr lang="en-US" sz="3600" dirty="0" err="1">
                <a:latin typeface="Quattrocento Sans"/>
                <a:ea typeface="Quattrocento Sans"/>
                <a:cs typeface="Quattrocento Sans"/>
                <a:sym typeface="Quattrocento Sans"/>
              </a:rPr>
              <a:t>lệ</a:t>
            </a:r>
            <a:r>
              <a:rPr lang="en-US" sz="3600" dirty="0">
                <a:latin typeface="Quattrocento Sans"/>
                <a:ea typeface="Quattrocento Sans"/>
                <a:cs typeface="Quattrocento Sans"/>
                <a:sym typeface="Quattrocento Sans"/>
              </a:rPr>
              <a:t> hoặc không hợp </a:t>
            </a:r>
            <a:r>
              <a:rPr lang="en-US" sz="3600" dirty="0" err="1">
                <a:latin typeface="Quattrocento Sans"/>
                <a:ea typeface="Quattrocento Sans"/>
                <a:cs typeface="Quattrocento Sans"/>
                <a:sym typeface="Quattrocento Sans"/>
              </a:rPr>
              <a:t>lệ</a:t>
            </a:r>
            <a:r>
              <a:rPr lang="en-US" sz="3600" dirty="0">
                <a:latin typeface="Quattrocento Sans"/>
                <a:ea typeface="Quattrocento Sans"/>
                <a:cs typeface="Quattrocento Sans"/>
                <a:sym typeface="Quattrocento Sans"/>
              </a:rPr>
              <a:t>).</a:t>
            </a:r>
            <a:endParaRPr sz="3600" dirty="0">
              <a:latin typeface="Quattrocento Sans"/>
              <a:ea typeface="Quattrocento Sans"/>
              <a:cs typeface="Quattrocento Sans"/>
              <a:sym typeface="Quattrocento Sans"/>
            </a:endParaRPr>
          </a:p>
          <a:p>
            <a:pPr marL="1600200" lvl="3" indent="-342900" algn="l" rtl="0">
              <a:spcBef>
                <a:spcPts val="0"/>
              </a:spcBef>
              <a:spcAft>
                <a:spcPts val="0"/>
              </a:spcAft>
              <a:buClr>
                <a:srgbClr val="FF5A33"/>
              </a:buClr>
              <a:buSzPts val="3600"/>
              <a:buFont typeface="Quattrocento Sans"/>
              <a:buChar char="✔"/>
            </a:pPr>
            <a:r>
              <a:rPr lang="en-US" sz="3600" dirty="0" err="1">
                <a:latin typeface="Quattrocento Sans"/>
                <a:ea typeface="Quattrocento Sans"/>
                <a:cs typeface="Quattrocento Sans"/>
                <a:sym typeface="Quattrocento Sans"/>
              </a:rPr>
              <a:t>Trạng</a:t>
            </a:r>
            <a:r>
              <a:rPr lang="en-US" sz="3600" dirty="0">
                <a:latin typeface="Quattrocento Sans"/>
                <a:ea typeface="Quattrocento Sans"/>
                <a:cs typeface="Quattrocento Sans"/>
                <a:sym typeface="Quattrocento Sans"/>
              </a:rPr>
              <a:t> thái của thành phần </a:t>
            </a:r>
            <a:r>
              <a:rPr lang="en-US" sz="3600" dirty="0" err="1">
                <a:latin typeface="Quattrocento Sans"/>
                <a:ea typeface="Quattrocento Sans"/>
                <a:cs typeface="Quattrocento Sans"/>
                <a:sym typeface="Quattrocento Sans"/>
              </a:rPr>
              <a:t>phần</a:t>
            </a:r>
            <a:r>
              <a:rPr lang="en-US" sz="3600" dirty="0">
                <a:latin typeface="Quattrocento Sans"/>
                <a:ea typeface="Quattrocento Sans"/>
                <a:cs typeface="Quattrocento Sans"/>
                <a:sym typeface="Quattrocento Sans"/>
              </a:rPr>
              <a:t> mềm(TPPM) cần có để thực hiện testcase.</a:t>
            </a:r>
            <a:endParaRPr sz="3600" dirty="0">
              <a:latin typeface="Quattrocento Sans"/>
              <a:ea typeface="Quattrocento Sans"/>
              <a:cs typeface="Quattrocento Sans"/>
              <a:sym typeface="Quattrocento Sans"/>
            </a:endParaRPr>
          </a:p>
          <a:p>
            <a:pPr marL="1600200" lvl="3" indent="-342900" algn="l" rtl="0">
              <a:spcBef>
                <a:spcPts val="0"/>
              </a:spcBef>
              <a:spcAft>
                <a:spcPts val="0"/>
              </a:spcAft>
              <a:buClr>
                <a:srgbClr val="FF5A33"/>
              </a:buClr>
              <a:buSzPts val="3600"/>
              <a:buFont typeface="Quattrocento Sans"/>
              <a:buChar char="✔"/>
            </a:pPr>
            <a:r>
              <a:rPr lang="en-US" sz="3600" dirty="0">
                <a:latin typeface="Quattrocento Sans"/>
                <a:ea typeface="Quattrocento Sans"/>
                <a:cs typeface="Quattrocento Sans"/>
                <a:sym typeface="Quattrocento Sans"/>
              </a:rPr>
              <a:t>Giá trị dữ liệu xuất mà TPPM phải tạo được.</a:t>
            </a:r>
            <a:endParaRPr sz="3600" dirty="0">
              <a:latin typeface="Quattrocento Sans"/>
              <a:ea typeface="Quattrocento Sans"/>
              <a:cs typeface="Quattrocento Sans"/>
              <a:sym typeface="Quattrocento Sans"/>
            </a:endParaRPr>
          </a:p>
          <a:p>
            <a:pPr marL="0" lvl="0" indent="0" algn="l" rtl="0">
              <a:spcBef>
                <a:spcPts val="0"/>
              </a:spcBef>
              <a:spcAft>
                <a:spcPts val="0"/>
              </a:spcAft>
              <a:buNone/>
            </a:pPr>
            <a:endParaRPr sz="3600" dirty="0">
              <a:latin typeface="Quattrocento Sans"/>
              <a:ea typeface="Quattrocento Sans"/>
              <a:cs typeface="Quattrocento Sans"/>
              <a:sym typeface="Quattrocento Sans"/>
            </a:endParaRPr>
          </a:p>
        </p:txBody>
      </p:sp>
      <p:sp>
        <p:nvSpPr>
          <p:cNvPr id="354" name="Google Shape;354;g115edf558da_0_44"/>
          <p:cNvSpPr txBox="1"/>
          <p:nvPr/>
        </p:nvSpPr>
        <p:spPr>
          <a:xfrm>
            <a:off x="613350" y="831713"/>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Các bước Kiểm thử hộp trắng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3">
                                            <p:txEl>
                                              <p:pRg st="0" end="0"/>
                                            </p:txEl>
                                          </p:spTgt>
                                        </p:tgtEl>
                                        <p:attrNameLst>
                                          <p:attrName>style.visibility</p:attrName>
                                        </p:attrNameLst>
                                      </p:cBhvr>
                                      <p:to>
                                        <p:strVal val="visible"/>
                                      </p:to>
                                    </p:set>
                                    <p:anim calcmode="lin" valueType="num">
                                      <p:cBhvr additive="base">
                                        <p:cTn id="7" dur="1000"/>
                                        <p:tgtEl>
                                          <p:spTgt spid="35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3">
                                            <p:txEl>
                                              <p:pRg st="1" end="1"/>
                                            </p:txEl>
                                          </p:spTgt>
                                        </p:tgtEl>
                                        <p:attrNameLst>
                                          <p:attrName>style.visibility</p:attrName>
                                        </p:attrNameLst>
                                      </p:cBhvr>
                                      <p:to>
                                        <p:strVal val="visible"/>
                                      </p:to>
                                    </p:set>
                                    <p:anim calcmode="lin" valueType="num">
                                      <p:cBhvr additive="base">
                                        <p:cTn id="12" dur="1000"/>
                                        <p:tgtEl>
                                          <p:spTgt spid="353">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53">
                                            <p:txEl>
                                              <p:pRg st="2" end="2"/>
                                            </p:txEl>
                                          </p:spTgt>
                                        </p:tgtEl>
                                        <p:attrNameLst>
                                          <p:attrName>style.visibility</p:attrName>
                                        </p:attrNameLst>
                                      </p:cBhvr>
                                      <p:to>
                                        <p:strVal val="visible"/>
                                      </p:to>
                                    </p:set>
                                    <p:anim calcmode="lin" valueType="num">
                                      <p:cBhvr additive="base">
                                        <p:cTn id="17" dur="1000"/>
                                        <p:tgtEl>
                                          <p:spTgt spid="353">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53">
                                            <p:txEl>
                                              <p:pRg st="3" end="3"/>
                                            </p:txEl>
                                          </p:spTgt>
                                        </p:tgtEl>
                                        <p:attrNameLst>
                                          <p:attrName>style.visibility</p:attrName>
                                        </p:attrNameLst>
                                      </p:cBhvr>
                                      <p:to>
                                        <p:strVal val="visible"/>
                                      </p:to>
                                    </p:set>
                                    <p:anim calcmode="lin" valueType="num">
                                      <p:cBhvr additive="base">
                                        <p:cTn id="22" dur="1000"/>
                                        <p:tgtEl>
                                          <p:spTgt spid="353">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53">
                                            <p:txEl>
                                              <p:pRg st="4" end="4"/>
                                            </p:txEl>
                                          </p:spTgt>
                                        </p:tgtEl>
                                        <p:attrNameLst>
                                          <p:attrName>style.visibility</p:attrName>
                                        </p:attrNameLst>
                                      </p:cBhvr>
                                      <p:to>
                                        <p:strVal val="visible"/>
                                      </p:to>
                                    </p:set>
                                    <p:anim calcmode="lin" valueType="num">
                                      <p:cBhvr additive="base">
                                        <p:cTn id="27" dur="1000"/>
                                        <p:tgtEl>
                                          <p:spTgt spid="353">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53">
                                            <p:txEl>
                                              <p:pRg st="5" end="5"/>
                                            </p:txEl>
                                          </p:spTgt>
                                        </p:tgtEl>
                                        <p:attrNameLst>
                                          <p:attrName>style.visibility</p:attrName>
                                        </p:attrNameLst>
                                      </p:cBhvr>
                                      <p:to>
                                        <p:strVal val="visible"/>
                                      </p:to>
                                    </p:set>
                                    <p:anim calcmode="lin" valueType="num">
                                      <p:cBhvr additive="base">
                                        <p:cTn id="32" dur="1000"/>
                                        <p:tgtEl>
                                          <p:spTgt spid="353">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115edf558da_0_5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whitebox testing</a:t>
            </a:r>
            <a:endParaRPr/>
          </a:p>
        </p:txBody>
      </p:sp>
      <p:sp>
        <p:nvSpPr>
          <p:cNvPr id="360" name="Google Shape;360;g115edf558da_0_50"/>
          <p:cNvSpPr txBox="1"/>
          <p:nvPr/>
        </p:nvSpPr>
        <p:spPr>
          <a:xfrm>
            <a:off x="237750" y="922675"/>
            <a:ext cx="11954400" cy="6008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dirty="0">
                <a:solidFill>
                  <a:srgbClr val="303030"/>
                </a:solidFill>
                <a:latin typeface="Quattrocento Sans"/>
                <a:ea typeface="Quattrocento Sans"/>
                <a:cs typeface="Quattrocento Sans"/>
                <a:sym typeface="Quattrocento Sans"/>
              </a:rPr>
              <a:t>Bước 3: Sử dụng testcase đã xác định ở bước 2 và </a:t>
            </a:r>
            <a:r>
              <a:rPr lang="en-US" sz="3600" dirty="0">
                <a:solidFill>
                  <a:srgbClr val="303030"/>
                </a:solidFill>
                <a:highlight>
                  <a:srgbClr val="FFFFFF"/>
                </a:highlight>
                <a:latin typeface="Quattrocento Sans"/>
                <a:ea typeface="Quattrocento Sans"/>
                <a:cs typeface="Quattrocento Sans"/>
                <a:sym typeface="Quattrocento Sans"/>
              </a:rPr>
              <a:t>thực thi test trong code (không cần thực thi chương trình, vì thực hiện white box testing sẽ sử dụng framework nào đó hỗ trợ (Ví dụ như test </a:t>
            </a:r>
            <a:r>
              <a:rPr lang="en-US" sz="3600" dirty="0" err="1">
                <a:solidFill>
                  <a:srgbClr val="303030"/>
                </a:solidFill>
                <a:highlight>
                  <a:srgbClr val="FFFFFF"/>
                </a:highlight>
                <a:latin typeface="Quattrocento Sans"/>
                <a:ea typeface="Quattrocento Sans"/>
                <a:cs typeface="Quattrocento Sans"/>
                <a:sym typeface="Quattrocento Sans"/>
              </a:rPr>
              <a:t>kiểu</a:t>
            </a:r>
            <a:r>
              <a:rPr lang="en-US" sz="3600" dirty="0">
                <a:solidFill>
                  <a:srgbClr val="303030"/>
                </a:solidFill>
                <a:highlight>
                  <a:srgbClr val="FFFFFF"/>
                </a:highlight>
                <a:latin typeface="Quattrocento Sans"/>
                <a:ea typeface="Quattrocento Sans"/>
                <a:cs typeface="Quattrocento Sans"/>
                <a:sym typeface="Quattrocento Sans"/>
              </a:rPr>
              <a:t> debug).</a:t>
            </a:r>
            <a:endParaRPr sz="3600" dirty="0">
              <a:solidFill>
                <a:srgbClr val="303030"/>
              </a:solidFill>
              <a:highlight>
                <a:srgbClr val="FFFFFF"/>
              </a:highlight>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dirty="0">
                <a:solidFill>
                  <a:schemeClr val="dk1"/>
                </a:solidFill>
                <a:latin typeface="Quattrocento Sans"/>
                <a:ea typeface="Quattrocento Sans"/>
                <a:cs typeface="Quattrocento Sans"/>
                <a:sym typeface="Quattrocento Sans"/>
              </a:rPr>
              <a:t>Bước 4: So sánh kết quả </a:t>
            </a:r>
            <a:r>
              <a:rPr lang="en-US" sz="3600" dirty="0" err="1">
                <a:solidFill>
                  <a:schemeClr val="dk1"/>
                </a:solidFill>
                <a:latin typeface="Quattrocento Sans"/>
                <a:ea typeface="Quattrocento Sans"/>
                <a:cs typeface="Quattrocento Sans"/>
                <a:sym typeface="Quattrocento Sans"/>
              </a:rPr>
              <a:t>thu</a:t>
            </a:r>
            <a:r>
              <a:rPr lang="en-US" sz="3600" dirty="0">
                <a:solidFill>
                  <a:schemeClr val="dk1"/>
                </a:solidFill>
                <a:latin typeface="Quattrocento Sans"/>
                <a:ea typeface="Quattrocento Sans"/>
                <a:cs typeface="Quattrocento Sans"/>
                <a:sym typeface="Quattrocento Sans"/>
              </a:rPr>
              <a:t> được với kết quả kỳ vọng trong từng testcase, từ đó lập báo cáo về kết quả kiểm thử.</a:t>
            </a:r>
            <a:endParaRPr sz="3600" dirty="0">
              <a:solidFill>
                <a:srgbClr val="303030"/>
              </a:solidFill>
              <a:highlight>
                <a:srgbClr val="FFFFFF"/>
              </a:highlight>
              <a:latin typeface="Quattrocento Sans"/>
              <a:ea typeface="Quattrocento Sans"/>
              <a:cs typeface="Quattrocento Sans"/>
              <a:sym typeface="Quattrocento Sans"/>
            </a:endParaRPr>
          </a:p>
          <a:p>
            <a:pPr marL="0" lvl="0" indent="0" algn="l" rtl="0">
              <a:spcBef>
                <a:spcPts val="0"/>
              </a:spcBef>
              <a:spcAft>
                <a:spcPts val="0"/>
              </a:spcAft>
              <a:buNone/>
            </a:pPr>
            <a:endParaRPr sz="3108" dirty="0">
              <a:solidFill>
                <a:srgbClr val="434343"/>
              </a:solidFill>
              <a:latin typeface="Quattrocento Sans"/>
              <a:ea typeface="Quattrocento Sans"/>
              <a:cs typeface="Quattrocento Sans"/>
              <a:sym typeface="Quattrocento Sans"/>
            </a:endParaRPr>
          </a:p>
          <a:p>
            <a:pPr marL="742950" lvl="0" indent="0" algn="l" rtl="0">
              <a:spcBef>
                <a:spcPts val="48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pic>
        <p:nvPicPr>
          <p:cNvPr id="361" name="Google Shape;361;g115edf558da_0_50"/>
          <p:cNvPicPr preferRelativeResize="0"/>
          <p:nvPr/>
        </p:nvPicPr>
        <p:blipFill>
          <a:blip r:embed="rId3">
            <a:alphaModFix/>
          </a:blip>
          <a:stretch>
            <a:fillRect/>
          </a:stretch>
        </p:blipFill>
        <p:spPr>
          <a:xfrm>
            <a:off x="4301544" y="4198513"/>
            <a:ext cx="7280755" cy="265948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0">
                                            <p:txEl>
                                              <p:pRg st="0" end="0"/>
                                            </p:txEl>
                                          </p:spTgt>
                                        </p:tgtEl>
                                        <p:attrNameLst>
                                          <p:attrName>style.visibility</p:attrName>
                                        </p:attrNameLst>
                                      </p:cBhvr>
                                      <p:to>
                                        <p:strVal val="visible"/>
                                      </p:to>
                                    </p:set>
                                    <p:anim calcmode="lin" valueType="num">
                                      <p:cBhvr additive="base">
                                        <p:cTn id="7" dur="1000"/>
                                        <p:tgtEl>
                                          <p:spTgt spid="36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60">
                                            <p:txEl>
                                              <p:pRg st="1" end="1"/>
                                            </p:txEl>
                                          </p:spTgt>
                                        </p:tgtEl>
                                        <p:attrNameLst>
                                          <p:attrName>style.visibility</p:attrName>
                                        </p:attrNameLst>
                                      </p:cBhvr>
                                      <p:to>
                                        <p:strVal val="visible"/>
                                      </p:to>
                                    </p:set>
                                    <p:anim calcmode="lin" valueType="num">
                                      <p:cBhvr additive="base">
                                        <p:cTn id="12" dur="1000"/>
                                        <p:tgtEl>
                                          <p:spTgt spid="36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60">
                                            <p:txEl>
                                              <p:pRg st="2" end="2"/>
                                            </p:txEl>
                                          </p:spTgt>
                                        </p:tgtEl>
                                        <p:attrNameLst>
                                          <p:attrName>style.visibility</p:attrName>
                                        </p:attrNameLst>
                                      </p:cBhvr>
                                      <p:to>
                                        <p:strVal val="visible"/>
                                      </p:to>
                                    </p:set>
                                    <p:anim calcmode="lin" valueType="num">
                                      <p:cBhvr additive="base">
                                        <p:cTn id="17" dur="1000"/>
                                        <p:tgtEl>
                                          <p:spTgt spid="360">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60">
                                            <p:txEl>
                                              <p:pRg st="3" end="3"/>
                                            </p:txEl>
                                          </p:spTgt>
                                        </p:tgtEl>
                                        <p:attrNameLst>
                                          <p:attrName>style.visibility</p:attrName>
                                        </p:attrNameLst>
                                      </p:cBhvr>
                                      <p:to>
                                        <p:strVal val="visible"/>
                                      </p:to>
                                    </p:set>
                                    <p:anim calcmode="lin" valueType="num">
                                      <p:cBhvr additive="base">
                                        <p:cTn id="22" dur="1000"/>
                                        <p:tgtEl>
                                          <p:spTgt spid="360">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g115edf558da_0_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67" name="Google Shape;367;g115edf558da_0_0"/>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Test có thể bắt đầu ở giai đoạn sớm hơn, không cần phải chờ đợi cho GUI để có thể test.</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Test kỹ càng hơn, có thể bao phủ hầu hết các đường dẫn.</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Thích hợp trong việc tìm kiếm lỗi và các vấn đề trong mã lệnh.</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Cho phép tìm kiếm các lỗi ẩn bên trong.</a:t>
            </a:r>
            <a:endParaRPr sz="3600">
              <a:latin typeface="Quattrocento Sans"/>
              <a:ea typeface="Quattrocento Sans"/>
              <a:cs typeface="Quattrocento Sans"/>
              <a:sym typeface="Quattrocento Sans"/>
            </a:endParaRPr>
          </a:p>
        </p:txBody>
      </p:sp>
      <p:sp>
        <p:nvSpPr>
          <p:cNvPr id="368" name="Google Shape;368;g115edf558da_0_0"/>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Ưu điểm Kiểm thử hộp trắng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7">
                                            <p:txEl>
                                              <p:pRg st="0" end="0"/>
                                            </p:txEl>
                                          </p:spTgt>
                                        </p:tgtEl>
                                        <p:attrNameLst>
                                          <p:attrName>style.visibility</p:attrName>
                                        </p:attrNameLst>
                                      </p:cBhvr>
                                      <p:to>
                                        <p:strVal val="visible"/>
                                      </p:to>
                                    </p:set>
                                    <p:anim calcmode="lin" valueType="num">
                                      <p:cBhvr additive="base">
                                        <p:cTn id="7" dur="1000"/>
                                        <p:tgtEl>
                                          <p:spTgt spid="36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67">
                                            <p:txEl>
                                              <p:pRg st="1" end="1"/>
                                            </p:txEl>
                                          </p:spTgt>
                                        </p:tgtEl>
                                        <p:attrNameLst>
                                          <p:attrName>style.visibility</p:attrName>
                                        </p:attrNameLst>
                                      </p:cBhvr>
                                      <p:to>
                                        <p:strVal val="visible"/>
                                      </p:to>
                                    </p:set>
                                    <p:anim calcmode="lin" valueType="num">
                                      <p:cBhvr additive="base">
                                        <p:cTn id="12" dur="1000"/>
                                        <p:tgtEl>
                                          <p:spTgt spid="36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67">
                                            <p:txEl>
                                              <p:pRg st="2" end="2"/>
                                            </p:txEl>
                                          </p:spTgt>
                                        </p:tgtEl>
                                        <p:attrNameLst>
                                          <p:attrName>style.visibility</p:attrName>
                                        </p:attrNameLst>
                                      </p:cBhvr>
                                      <p:to>
                                        <p:strVal val="visible"/>
                                      </p:to>
                                    </p:set>
                                    <p:anim calcmode="lin" valueType="num">
                                      <p:cBhvr additive="base">
                                        <p:cTn id="17" dur="1000"/>
                                        <p:tgtEl>
                                          <p:spTgt spid="367">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67">
                                            <p:txEl>
                                              <p:pRg st="3" end="3"/>
                                            </p:txEl>
                                          </p:spTgt>
                                        </p:tgtEl>
                                        <p:attrNameLst>
                                          <p:attrName>style.visibility</p:attrName>
                                        </p:attrNameLst>
                                      </p:cBhvr>
                                      <p:to>
                                        <p:strVal val="visible"/>
                                      </p:to>
                                    </p:set>
                                    <p:anim calcmode="lin" valueType="num">
                                      <p:cBhvr additive="base">
                                        <p:cTn id="22" dur="1000"/>
                                        <p:tgtEl>
                                          <p:spTgt spid="367">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g115edf558da_0_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74" name="Google Shape;374;g115edf558da_0_6"/>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Các lập trình viên có thể tự kiểm tra.</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Giúp tối ưu việc mã hoá.</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Do yêu cầu kiến thức cấu trúc bên trong của phần mềm, nên việc kiểm soát lỗi tối đa nhất.</a:t>
            </a:r>
            <a:endParaRPr sz="3600">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4">
                                            <p:txEl>
                                              <p:pRg st="0" end="0"/>
                                            </p:txEl>
                                          </p:spTgt>
                                        </p:tgtEl>
                                        <p:attrNameLst>
                                          <p:attrName>style.visibility</p:attrName>
                                        </p:attrNameLst>
                                      </p:cBhvr>
                                      <p:to>
                                        <p:strVal val="visible"/>
                                      </p:to>
                                    </p:set>
                                    <p:anim calcmode="lin" valueType="num">
                                      <p:cBhvr additive="base">
                                        <p:cTn id="7" dur="1000"/>
                                        <p:tgtEl>
                                          <p:spTgt spid="37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74">
                                            <p:txEl>
                                              <p:pRg st="1" end="1"/>
                                            </p:txEl>
                                          </p:spTgt>
                                        </p:tgtEl>
                                        <p:attrNameLst>
                                          <p:attrName>style.visibility</p:attrName>
                                        </p:attrNameLst>
                                      </p:cBhvr>
                                      <p:to>
                                        <p:strVal val="visible"/>
                                      </p:to>
                                    </p:set>
                                    <p:anim calcmode="lin" valueType="num">
                                      <p:cBhvr additive="base">
                                        <p:cTn id="12" dur="1000"/>
                                        <p:tgtEl>
                                          <p:spTgt spid="37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74">
                                            <p:txEl>
                                              <p:pRg st="2" end="2"/>
                                            </p:txEl>
                                          </p:spTgt>
                                        </p:tgtEl>
                                        <p:attrNameLst>
                                          <p:attrName>style.visibility</p:attrName>
                                        </p:attrNameLst>
                                      </p:cBhvr>
                                      <p:to>
                                        <p:strVal val="visible"/>
                                      </p:to>
                                    </p:set>
                                    <p:anim calcmode="lin" valueType="num">
                                      <p:cBhvr additive="base">
                                        <p:cTn id="17" dur="1000"/>
                                        <p:tgtEl>
                                          <p:spTgt spid="374">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g115edf558da_0_1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80" name="Google Shape;380;g115edf558da_0_12"/>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Vì các bài kiểm tra rất phức tạp, đòi hỏi phải có các nguồn lực có tay nghề cao, với kiến thức sâu rộng về lập trình và thực hiện.</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latin typeface="Quattrocento Sans"/>
                <a:ea typeface="Quattrocento Sans"/>
                <a:cs typeface="Quattrocento Sans"/>
                <a:sym typeface="Quattrocento Sans"/>
              </a:rPr>
              <a:t>Không thể kiểm thử được hết các đường dẫn.</a:t>
            </a:r>
            <a:endParaRPr sz="3600">
              <a:solidFill>
                <a:srgbClr val="1B1B1B"/>
              </a:solidFill>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latin typeface="Quattrocento Sans"/>
                <a:ea typeface="Quattrocento Sans"/>
                <a:cs typeface="Quattrocento Sans"/>
                <a:sym typeface="Quattrocento Sans"/>
              </a:rPr>
              <a:t>Kết quả có độ chính xác không cao do con người tự tính toán nên có thể dẫn đến nhầm lẫn.</a:t>
            </a:r>
            <a:endParaRPr sz="3600">
              <a:latin typeface="Quattrocento Sans"/>
              <a:ea typeface="Quattrocento Sans"/>
              <a:cs typeface="Quattrocento Sans"/>
              <a:sym typeface="Quattrocento Sans"/>
            </a:endParaRPr>
          </a:p>
        </p:txBody>
      </p:sp>
      <p:sp>
        <p:nvSpPr>
          <p:cNvPr id="381" name="Google Shape;381;g115edf558da_0_12"/>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Nhược điểm Kiểm thử hộp trắng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0">
                                            <p:txEl>
                                              <p:pRg st="0" end="0"/>
                                            </p:txEl>
                                          </p:spTgt>
                                        </p:tgtEl>
                                        <p:attrNameLst>
                                          <p:attrName>style.visibility</p:attrName>
                                        </p:attrNameLst>
                                      </p:cBhvr>
                                      <p:to>
                                        <p:strVal val="visible"/>
                                      </p:to>
                                    </p:set>
                                    <p:anim calcmode="lin" valueType="num">
                                      <p:cBhvr additive="base">
                                        <p:cTn id="7" dur="1000"/>
                                        <p:tgtEl>
                                          <p:spTgt spid="38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0">
                                            <p:txEl>
                                              <p:pRg st="1" end="1"/>
                                            </p:txEl>
                                          </p:spTgt>
                                        </p:tgtEl>
                                        <p:attrNameLst>
                                          <p:attrName>style.visibility</p:attrName>
                                        </p:attrNameLst>
                                      </p:cBhvr>
                                      <p:to>
                                        <p:strVal val="visible"/>
                                      </p:to>
                                    </p:set>
                                    <p:anim calcmode="lin" valueType="num">
                                      <p:cBhvr additive="base">
                                        <p:cTn id="12" dur="1000"/>
                                        <p:tgtEl>
                                          <p:spTgt spid="38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80">
                                            <p:txEl>
                                              <p:pRg st="2" end="2"/>
                                            </p:txEl>
                                          </p:spTgt>
                                        </p:tgtEl>
                                        <p:attrNameLst>
                                          <p:attrName>style.visibility</p:attrName>
                                        </p:attrNameLst>
                                      </p:cBhvr>
                                      <p:to>
                                        <p:strVal val="visible"/>
                                      </p:to>
                                    </p:set>
                                    <p:anim calcmode="lin" valueType="num">
                                      <p:cBhvr additive="base">
                                        <p:cTn id="17" dur="1000"/>
                                        <p:tgtEl>
                                          <p:spTgt spid="380">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115edf558da_0_1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387" name="Google Shape;387;g115edf558da_0_18"/>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Chương trình sai do thiếu logic.</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Dễ bị miss các case đặc biệt nếu vòng lặp thuật toán phức tạp</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Không thể đảm bảo rằng chương trình đã tuân theo đặc tả và cover hết các trường hợp.</a:t>
            </a:r>
            <a:endParaRPr sz="3600">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anim calcmode="lin" valueType="num">
                                      <p:cBhvr additive="base">
                                        <p:cTn id="7" dur="1000"/>
                                        <p:tgtEl>
                                          <p:spTgt spid="38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7">
                                            <p:txEl>
                                              <p:pRg st="1" end="1"/>
                                            </p:txEl>
                                          </p:spTgt>
                                        </p:tgtEl>
                                        <p:attrNameLst>
                                          <p:attrName>style.visibility</p:attrName>
                                        </p:attrNameLst>
                                      </p:cBhvr>
                                      <p:to>
                                        <p:strVal val="visible"/>
                                      </p:to>
                                    </p:set>
                                    <p:anim calcmode="lin" valueType="num">
                                      <p:cBhvr additive="base">
                                        <p:cTn id="12" dur="1000"/>
                                        <p:tgtEl>
                                          <p:spTgt spid="38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87">
                                            <p:txEl>
                                              <p:pRg st="2" end="2"/>
                                            </p:txEl>
                                          </p:spTgt>
                                        </p:tgtEl>
                                        <p:attrNameLst>
                                          <p:attrName>style.visibility</p:attrName>
                                        </p:attrNameLst>
                                      </p:cBhvr>
                                      <p:to>
                                        <p:strVal val="visible"/>
                                      </p:to>
                                    </p:set>
                                    <p:anim calcmode="lin" valueType="num">
                                      <p:cBhvr additive="base">
                                        <p:cTn id="17" dur="1000"/>
                                        <p:tgtEl>
                                          <p:spTgt spid="387">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112c730af4f_0_352"/>
          <p:cNvSpPr/>
          <p:nvPr/>
        </p:nvSpPr>
        <p:spPr>
          <a:xfrm>
            <a:off x="3471675" y="3049625"/>
            <a:ext cx="80346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a:buNone/>
            </a:pPr>
            <a:r>
              <a:rPr lang="en-US" sz="5400" b="1" cap="small">
                <a:solidFill>
                  <a:srgbClr val="FFA15D"/>
                </a:solidFill>
                <a:latin typeface="Calibri"/>
                <a:ea typeface="Calibri"/>
                <a:cs typeface="Calibri"/>
                <a:sym typeface="Calibri"/>
              </a:rPr>
              <a:t>static testing - kiểm thử tĩnh</a:t>
            </a:r>
            <a:endParaRPr sz="5400" b="1" i="0" u="none" strike="noStrike" cap="small">
              <a:solidFill>
                <a:srgbClr val="FFA15D"/>
              </a:solidFill>
              <a:latin typeface="Calibri"/>
              <a:ea typeface="Calibri"/>
              <a:cs typeface="Calibri"/>
              <a:sym typeface="Calibri"/>
            </a:endParaRPr>
          </a:p>
        </p:txBody>
      </p:sp>
      <p:cxnSp>
        <p:nvCxnSpPr>
          <p:cNvPr id="135" name="Google Shape;135;g112c730af4f_0_352"/>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36" name="Google Shape;136;g112c730af4f_0_352"/>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g115edf558da_0_2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white box testing</a:t>
            </a:r>
            <a:endParaRPr dirty="0"/>
          </a:p>
        </p:txBody>
      </p:sp>
      <p:sp>
        <p:nvSpPr>
          <p:cNvPr id="393" name="Google Shape;393;g115edf558da_0_23"/>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a:buChar char="❖"/>
            </a:pPr>
            <a:r>
              <a:rPr lang="en-US" sz="3600">
                <a:solidFill>
                  <a:srgbClr val="333333"/>
                </a:solidFill>
                <a:highlight>
                  <a:schemeClr val="lt1"/>
                </a:highlight>
                <a:latin typeface="Quattrocento Sans"/>
                <a:ea typeface="Quattrocento Sans"/>
                <a:cs typeface="Quattrocento Sans"/>
                <a:sym typeface="Quattrocento Sans"/>
              </a:rPr>
              <a:t>Lỗi cú pháp ví dụ như thiếu dấu kết thúc một câu lệnh, một số ngôn ngữ từ khoá phân biệt chữ hoa, chữ thường thì lại  gõ chữ hoa, v.v. gọi nôm na là lỗi chính tả.</a:t>
            </a:r>
            <a:endParaRPr sz="3600">
              <a:latin typeface="Quattrocento Sans"/>
              <a:ea typeface="Quattrocento Sans"/>
              <a:cs typeface="Quattrocento Sans"/>
              <a:sym typeface="Quattrocento Sans"/>
            </a:endParaRPr>
          </a:p>
        </p:txBody>
      </p:sp>
      <p:sp>
        <p:nvSpPr>
          <p:cNvPr id="394" name="Google Shape;394;g115edf558da_0_23"/>
          <p:cNvSpPr txBox="1"/>
          <p:nvPr/>
        </p:nvSpPr>
        <p:spPr>
          <a:xfrm>
            <a:off x="613350" y="762150"/>
            <a:ext cx="11578800" cy="769500"/>
          </a:xfrm>
          <a:prstGeom prst="rect">
            <a:avLst/>
          </a:prstGeom>
          <a:noFill/>
          <a:ln>
            <a:noFill/>
          </a:ln>
        </p:spPr>
        <p:txBody>
          <a:bodyPr spcFirstLastPara="1" wrap="square" lIns="91425" tIns="91425" rIns="91425" bIns="91425" anchor="t" anchorCtr="0">
            <a:spAutoFit/>
          </a:bodyPr>
          <a:lstStyle/>
          <a:p>
            <a:pPr marL="342900" lvl="0" indent="-406400" algn="l" rtl="0">
              <a:spcBef>
                <a:spcPts val="0"/>
              </a:spcBef>
              <a:spcAft>
                <a:spcPts val="0"/>
              </a:spcAft>
              <a:buClr>
                <a:srgbClr val="FF5A33"/>
              </a:buClr>
              <a:buSzPts val="3800"/>
              <a:buFont typeface="Quattrocento Sans"/>
              <a:buChar char="❑"/>
            </a:pPr>
            <a:r>
              <a:rPr lang="en-US" sz="3800" dirty="0">
                <a:solidFill>
                  <a:srgbClr val="333333"/>
                </a:solidFill>
                <a:latin typeface="Quattrocento Sans"/>
                <a:ea typeface="Quattrocento Sans"/>
                <a:cs typeface="Quattrocento Sans"/>
                <a:sym typeface="Quattrocento Sans"/>
              </a:rPr>
              <a:t>Các lỗi </a:t>
            </a:r>
            <a:r>
              <a:rPr lang="en-US" sz="3800" dirty="0" err="1">
                <a:solidFill>
                  <a:srgbClr val="333333"/>
                </a:solidFill>
                <a:latin typeface="Quattrocento Sans"/>
                <a:ea typeface="Quattrocento Sans"/>
                <a:cs typeface="Quattrocento Sans"/>
                <a:sym typeface="Quattrocento Sans"/>
              </a:rPr>
              <a:t>điển</a:t>
            </a:r>
            <a:r>
              <a:rPr lang="en-US" sz="3800" dirty="0">
                <a:solidFill>
                  <a:srgbClr val="333333"/>
                </a:solidFill>
                <a:latin typeface="Quattrocento Sans"/>
                <a:ea typeface="Quattrocento Sans"/>
                <a:cs typeface="Quattrocento Sans"/>
                <a:sym typeface="Quattrocento Sans"/>
              </a:rPr>
              <a:t> hình được tìm thấy bởi Kiểm thử hộp trắng</a:t>
            </a:r>
            <a:endParaRPr sz="3800" dirty="0">
              <a:solidFill>
                <a:schemeClr val="dk1"/>
              </a:solidFill>
              <a:latin typeface="Quattrocento Sans"/>
              <a:ea typeface="Quattrocento Sans"/>
              <a:cs typeface="Quattrocento Sans"/>
              <a:sym typeface="Quattrocento Sans"/>
            </a:endParaRPr>
          </a:p>
        </p:txBody>
      </p:sp>
      <p:pic>
        <p:nvPicPr>
          <p:cNvPr id="395" name="Google Shape;395;g115edf558da_0_23"/>
          <p:cNvPicPr preferRelativeResize="0"/>
          <p:nvPr/>
        </p:nvPicPr>
        <p:blipFill>
          <a:blip r:embed="rId3">
            <a:alphaModFix/>
          </a:blip>
          <a:stretch>
            <a:fillRect/>
          </a:stretch>
        </p:blipFill>
        <p:spPr>
          <a:xfrm>
            <a:off x="2787616" y="3506274"/>
            <a:ext cx="8794686" cy="3174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3">
                                            <p:txEl>
                                              <p:pRg st="0" end="0"/>
                                            </p:txEl>
                                          </p:spTgt>
                                        </p:tgtEl>
                                        <p:attrNameLst>
                                          <p:attrName>style.visibility</p:attrName>
                                        </p:attrNameLst>
                                      </p:cBhvr>
                                      <p:to>
                                        <p:strVal val="visible"/>
                                      </p:to>
                                    </p:set>
                                    <p:anim calcmode="lin" valueType="num">
                                      <p:cBhvr additive="base">
                                        <p:cTn id="7" dur="1000"/>
                                        <p:tgtEl>
                                          <p:spTgt spid="393">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g115edf558da_0_3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white box testing</a:t>
            </a:r>
            <a:endParaRPr dirty="0"/>
          </a:p>
        </p:txBody>
      </p:sp>
      <p:sp>
        <p:nvSpPr>
          <p:cNvPr id="401" name="Google Shape;401;g115edf558da_0_30"/>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36550" algn="l" rtl="0">
              <a:lnSpc>
                <a:spcPct val="115000"/>
              </a:lnSpc>
              <a:spcBef>
                <a:spcPts val="1400"/>
              </a:spcBef>
              <a:spcAft>
                <a:spcPts val="0"/>
              </a:spcAft>
              <a:buClr>
                <a:srgbClr val="FF5A33"/>
              </a:buClr>
              <a:buSzPts val="3200"/>
              <a:buFont typeface="Quattrocento Sans"/>
              <a:buChar char="❖"/>
            </a:pPr>
            <a:r>
              <a:rPr lang="en-US" sz="3200">
                <a:solidFill>
                  <a:srgbClr val="333333"/>
                </a:solidFill>
                <a:highlight>
                  <a:schemeClr val="lt1"/>
                </a:highlight>
                <a:latin typeface="Quattrocento Sans"/>
                <a:ea typeface="Quattrocento Sans"/>
                <a:cs typeface="Quattrocento Sans"/>
                <a:sym typeface="Quattrocento Sans"/>
              </a:rPr>
              <a:t>Lỗi thực thi thường xảy ra do người lập trình viết code ẩu, không lường hết các trường hợp xảy ra, khiến chương trình đang chạy thì bị lỗi treo màn hình, thoát khỏi chương trình hoặc thoát luôn chương trình, v.v. Lỗi này có thể dễ dàng phát hiện bằng cách Debug.</a:t>
            </a:r>
            <a:endParaRPr sz="3200">
              <a:latin typeface="Quattrocento Sans"/>
              <a:ea typeface="Quattrocento Sans"/>
              <a:cs typeface="Quattrocento Sans"/>
              <a:sym typeface="Quattrocento Sans"/>
            </a:endParaRPr>
          </a:p>
        </p:txBody>
      </p:sp>
      <p:pic>
        <p:nvPicPr>
          <p:cNvPr id="402" name="Google Shape;402;g115edf558da_0_30"/>
          <p:cNvPicPr preferRelativeResize="0"/>
          <p:nvPr/>
        </p:nvPicPr>
        <p:blipFill>
          <a:blip r:embed="rId3">
            <a:alphaModFix/>
          </a:blip>
          <a:stretch>
            <a:fillRect/>
          </a:stretch>
        </p:blipFill>
        <p:spPr>
          <a:xfrm>
            <a:off x="3474500" y="3787125"/>
            <a:ext cx="8323025" cy="23614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1">
                                            <p:txEl>
                                              <p:pRg st="0" end="0"/>
                                            </p:txEl>
                                          </p:spTgt>
                                        </p:tgtEl>
                                        <p:attrNameLst>
                                          <p:attrName>style.visibility</p:attrName>
                                        </p:attrNameLst>
                                      </p:cBhvr>
                                      <p:to>
                                        <p:strVal val="visible"/>
                                      </p:to>
                                    </p:set>
                                    <p:anim calcmode="lin" valueType="num">
                                      <p:cBhvr additive="base">
                                        <p:cTn id="7" dur="1000"/>
                                        <p:tgtEl>
                                          <p:spTgt spid="401">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g115edf558da_0_3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white box testing</a:t>
            </a:r>
            <a:endParaRPr/>
          </a:p>
        </p:txBody>
      </p:sp>
      <p:sp>
        <p:nvSpPr>
          <p:cNvPr id="408" name="Google Shape;408;g115edf558da_0_38"/>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Lỗi logic do hiểu đặc tả yêu cầu sai ,do tư duy sai, thuật toán sai dẫn đến sai kết quả sai. Ví dụ sinh viên không biết viết thuật toán tìm ước số chung lớn nhất, không biết viết công thức nghiệm giải phương trình bậc 2, thực hiện sai giải thuật.</a:t>
            </a:r>
            <a:endParaRPr sz="3600">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8">
                                            <p:txEl>
                                              <p:pRg st="0" end="0"/>
                                            </p:txEl>
                                          </p:spTgt>
                                        </p:tgtEl>
                                        <p:attrNameLst>
                                          <p:attrName>style.visibility</p:attrName>
                                        </p:attrNameLst>
                                      </p:cBhvr>
                                      <p:to>
                                        <p:strVal val="visible"/>
                                      </p:to>
                                    </p:set>
                                    <p:anim calcmode="lin" valueType="num">
                                      <p:cBhvr additive="base">
                                        <p:cTn id="7" dur="1000"/>
                                        <p:tgtEl>
                                          <p:spTgt spid="408">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g113204b73d8_0_0"/>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a:buNone/>
            </a:pPr>
            <a:r>
              <a:rPr lang="en-US" sz="5400" b="1" cap="small">
                <a:solidFill>
                  <a:srgbClr val="FFA15D"/>
                </a:solidFill>
                <a:latin typeface="Calibri"/>
                <a:ea typeface="Calibri"/>
                <a:cs typeface="Calibri"/>
                <a:sym typeface="Calibri"/>
              </a:rPr>
              <a:t>kiểm thử phi chức năng</a:t>
            </a:r>
            <a:endParaRPr sz="5400" b="1" i="0" u="none" strike="noStrike" cap="small">
              <a:solidFill>
                <a:srgbClr val="FFA15D"/>
              </a:solidFill>
              <a:latin typeface="Calibri"/>
              <a:ea typeface="Calibri"/>
              <a:cs typeface="Calibri"/>
              <a:sym typeface="Calibri"/>
            </a:endParaRPr>
          </a:p>
        </p:txBody>
      </p:sp>
      <p:cxnSp>
        <p:nvCxnSpPr>
          <p:cNvPr id="414" name="Google Shape;414;g113204b73d8_0_0"/>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415" name="Google Shape;415;g113204b73d8_0_0"/>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g113204b73d8_0_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dirty="0"/>
              <a:t>non-functional testing</a:t>
            </a:r>
            <a:endParaRPr dirty="0"/>
          </a:p>
        </p:txBody>
      </p:sp>
      <p:pic>
        <p:nvPicPr>
          <p:cNvPr id="421" name="Google Shape;421;g113204b73d8_0_6"/>
          <p:cNvPicPr preferRelativeResize="0"/>
          <p:nvPr/>
        </p:nvPicPr>
        <p:blipFill>
          <a:blip r:embed="rId3">
            <a:alphaModFix/>
          </a:blip>
          <a:stretch>
            <a:fillRect/>
          </a:stretch>
        </p:blipFill>
        <p:spPr>
          <a:xfrm>
            <a:off x="2665927" y="914401"/>
            <a:ext cx="6542467" cy="5859888"/>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g115edf558da_0_7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27" name="Google Shape;427;g115edf558da_0_72"/>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Ứng dụng làm việc trong điều kiện bình thường như thế nào?</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Ứng dụng hành xử như thế nào khi quá nhiều người dùng đăng nhập đồng thời?</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Ứng dụng có thể chịu được tải lớn không?</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Ứng dụng bảo mật tới mức nào?</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Ứng dụng có thể phục hồi từ </a:t>
            </a:r>
            <a:r>
              <a:rPr lang="en-US" sz="3600" dirty="0" err="1">
                <a:solidFill>
                  <a:srgbClr val="333333"/>
                </a:solidFill>
                <a:highlight>
                  <a:schemeClr val="lt1"/>
                </a:highlight>
                <a:latin typeface="Quattrocento Sans"/>
                <a:ea typeface="Quattrocento Sans"/>
                <a:cs typeface="Quattrocento Sans"/>
                <a:sym typeface="Quattrocento Sans"/>
              </a:rPr>
              <a:t>bất</a:t>
            </a:r>
            <a:r>
              <a:rPr lang="en-US" sz="3600" dirty="0">
                <a:solidFill>
                  <a:srgbClr val="333333"/>
                </a:solidFill>
                <a:highlight>
                  <a:schemeClr val="lt1"/>
                </a:highlight>
                <a:latin typeface="Quattrocento Sans"/>
                <a:ea typeface="Quattrocento Sans"/>
                <a:cs typeface="Quattrocento Sans"/>
                <a:sym typeface="Quattrocento Sans"/>
              </a:rPr>
              <a:t> </a:t>
            </a:r>
            <a:r>
              <a:rPr lang="en-US" sz="3600" dirty="0" err="1">
                <a:solidFill>
                  <a:srgbClr val="333333"/>
                </a:solidFill>
                <a:highlight>
                  <a:schemeClr val="lt1"/>
                </a:highlight>
                <a:latin typeface="Quattrocento Sans"/>
                <a:ea typeface="Quattrocento Sans"/>
                <a:cs typeface="Quattrocento Sans"/>
                <a:sym typeface="Quattrocento Sans"/>
              </a:rPr>
              <a:t>kì</a:t>
            </a:r>
            <a:r>
              <a:rPr lang="en-US" sz="3600" dirty="0">
                <a:solidFill>
                  <a:srgbClr val="333333"/>
                </a:solidFill>
                <a:highlight>
                  <a:schemeClr val="lt1"/>
                </a:highlight>
                <a:latin typeface="Quattrocento Sans"/>
                <a:ea typeface="Quattrocento Sans"/>
                <a:cs typeface="Quattrocento Sans"/>
                <a:sym typeface="Quattrocento Sans"/>
              </a:rPr>
              <a:t> sự cố nào hay không?</a:t>
            </a:r>
            <a:endParaRPr sz="3600" dirty="0">
              <a:latin typeface="Quattrocento Sans"/>
              <a:ea typeface="Quattrocento Sans"/>
              <a:cs typeface="Quattrocento Sans"/>
              <a:sym typeface="Quattrocento Sans"/>
            </a:endParaRPr>
          </a:p>
        </p:txBody>
      </p:sp>
      <p:sp>
        <p:nvSpPr>
          <p:cNvPr id="428" name="Google Shape;428;g115edf558da_0_72"/>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Một số câu hỏi trước khi kiểm thử phi chức năng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g115edf558da_0_9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34" name="Google Shape;434;g115edf558da_0_96"/>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Kiểm thử phi chức năng (non-functional) được định nghĩa là một </a:t>
            </a:r>
            <a:r>
              <a:rPr lang="en-US" sz="3600" dirty="0" err="1">
                <a:solidFill>
                  <a:srgbClr val="333333"/>
                </a:solidFill>
                <a:highlight>
                  <a:schemeClr val="lt1"/>
                </a:highlight>
                <a:latin typeface="Quattrocento Sans"/>
                <a:ea typeface="Quattrocento Sans"/>
                <a:cs typeface="Quattrocento Sans"/>
                <a:sym typeface="Quattrocento Sans"/>
              </a:rPr>
              <a:t>loại</a:t>
            </a:r>
            <a:r>
              <a:rPr lang="en-US" sz="3600" dirty="0">
                <a:solidFill>
                  <a:srgbClr val="333333"/>
                </a:solidFill>
                <a:highlight>
                  <a:schemeClr val="lt1"/>
                </a:highlight>
                <a:latin typeface="Quattrocento Sans"/>
                <a:ea typeface="Quattrocento Sans"/>
                <a:cs typeface="Quattrocento Sans"/>
                <a:sym typeface="Quattrocento Sans"/>
              </a:rPr>
              <a:t> kiểm thử phần mềm để kiểm tra các khía cạnh phi chức năng (</a:t>
            </a:r>
            <a:r>
              <a:rPr lang="en-US" sz="3600" dirty="0" err="1">
                <a:solidFill>
                  <a:srgbClr val="333333"/>
                </a:solidFill>
                <a:highlight>
                  <a:schemeClr val="lt1"/>
                </a:highlight>
                <a:latin typeface="Quattrocento Sans"/>
                <a:ea typeface="Quattrocento Sans"/>
                <a:cs typeface="Quattrocento Sans"/>
                <a:sym typeface="Quattrocento Sans"/>
              </a:rPr>
              <a:t>hiệu</a:t>
            </a:r>
            <a:r>
              <a:rPr lang="en-US" sz="3600" dirty="0">
                <a:solidFill>
                  <a:srgbClr val="333333"/>
                </a:solidFill>
                <a:highlight>
                  <a:schemeClr val="lt1"/>
                </a:highlight>
                <a:latin typeface="Quattrocento Sans"/>
                <a:ea typeface="Quattrocento Sans"/>
                <a:cs typeface="Quattrocento Sans"/>
                <a:sym typeface="Quattrocento Sans"/>
              </a:rPr>
              <a:t> </a:t>
            </a:r>
            <a:r>
              <a:rPr lang="en-US" sz="3600" dirty="0" err="1">
                <a:solidFill>
                  <a:srgbClr val="333333"/>
                </a:solidFill>
                <a:highlight>
                  <a:schemeClr val="lt1"/>
                </a:highlight>
                <a:latin typeface="Quattrocento Sans"/>
                <a:ea typeface="Quattrocento Sans"/>
                <a:cs typeface="Quattrocento Sans"/>
                <a:sym typeface="Quattrocento Sans"/>
              </a:rPr>
              <a:t>suất</a:t>
            </a:r>
            <a:r>
              <a:rPr lang="en-US" sz="3600" dirty="0">
                <a:solidFill>
                  <a:srgbClr val="333333"/>
                </a:solidFill>
                <a:highlight>
                  <a:schemeClr val="lt1"/>
                </a:highlight>
                <a:latin typeface="Quattrocento Sans"/>
                <a:ea typeface="Quattrocento Sans"/>
                <a:cs typeface="Quattrocento Sans"/>
                <a:sym typeface="Quattrocento Sans"/>
              </a:rPr>
              <a:t>, khả năng sử dụng, độ tin </a:t>
            </a:r>
            <a:r>
              <a:rPr lang="en-US" sz="3600" dirty="0" err="1">
                <a:solidFill>
                  <a:srgbClr val="333333"/>
                </a:solidFill>
                <a:highlight>
                  <a:schemeClr val="lt1"/>
                </a:highlight>
                <a:latin typeface="Quattrocento Sans"/>
                <a:ea typeface="Quattrocento Sans"/>
                <a:cs typeface="Quattrocento Sans"/>
                <a:sym typeface="Quattrocento Sans"/>
              </a:rPr>
              <a:t>cậy</a:t>
            </a:r>
            <a:r>
              <a:rPr lang="en-US" sz="3600" dirty="0">
                <a:solidFill>
                  <a:srgbClr val="333333"/>
                </a:solidFill>
                <a:highlight>
                  <a:schemeClr val="lt1"/>
                </a:highlight>
                <a:latin typeface="Quattrocento Sans"/>
                <a:ea typeface="Quattrocento Sans"/>
                <a:cs typeface="Quattrocento Sans"/>
                <a:sym typeface="Quattrocento Sans"/>
              </a:rPr>
              <a:t>, v.v.) của ứng dụng phần mềm. Nó được thiết kế để kiểm tra sự sẵn </a:t>
            </a:r>
            <a:r>
              <a:rPr lang="en-US" sz="3600" dirty="0" err="1">
                <a:solidFill>
                  <a:srgbClr val="333333"/>
                </a:solidFill>
                <a:highlight>
                  <a:schemeClr val="lt1"/>
                </a:highlight>
                <a:latin typeface="Quattrocento Sans"/>
                <a:ea typeface="Quattrocento Sans"/>
                <a:cs typeface="Quattrocento Sans"/>
                <a:sym typeface="Quattrocento Sans"/>
              </a:rPr>
              <a:t>sàng</a:t>
            </a:r>
            <a:r>
              <a:rPr lang="en-US" sz="3600" dirty="0">
                <a:solidFill>
                  <a:srgbClr val="333333"/>
                </a:solidFill>
                <a:highlight>
                  <a:schemeClr val="lt1"/>
                </a:highlight>
                <a:latin typeface="Quattrocento Sans"/>
                <a:ea typeface="Quattrocento Sans"/>
                <a:cs typeface="Quattrocento Sans"/>
                <a:sym typeface="Quattrocento Sans"/>
              </a:rPr>
              <a:t> của một hệ thống </a:t>
            </a:r>
            <a:r>
              <a:rPr lang="en-US" sz="3600" dirty="0" err="1">
                <a:solidFill>
                  <a:srgbClr val="333333"/>
                </a:solidFill>
                <a:highlight>
                  <a:schemeClr val="lt1"/>
                </a:highlight>
                <a:latin typeface="Quattrocento Sans"/>
                <a:ea typeface="Quattrocento Sans"/>
                <a:cs typeface="Quattrocento Sans"/>
                <a:sym typeface="Quattrocento Sans"/>
              </a:rPr>
              <a:t>theo</a:t>
            </a:r>
            <a:r>
              <a:rPr lang="en-US" sz="3600" dirty="0">
                <a:solidFill>
                  <a:srgbClr val="333333"/>
                </a:solidFill>
                <a:highlight>
                  <a:schemeClr val="lt1"/>
                </a:highlight>
                <a:latin typeface="Quattrocento Sans"/>
                <a:ea typeface="Quattrocento Sans"/>
                <a:cs typeface="Quattrocento Sans"/>
                <a:sym typeface="Quattrocento Sans"/>
              </a:rPr>
              <a:t> các tham số không thuộc về chức năng và không bao giờ được giải quyết bằng kiểm thử chức năng.</a:t>
            </a:r>
            <a:endParaRPr sz="3600" dirty="0">
              <a:latin typeface="Quattrocento Sans"/>
              <a:ea typeface="Quattrocento Sans"/>
              <a:cs typeface="Quattrocento Sans"/>
              <a:sym typeface="Quattrocento Sans"/>
            </a:endParaRPr>
          </a:p>
        </p:txBody>
      </p:sp>
      <p:sp>
        <p:nvSpPr>
          <p:cNvPr id="435" name="Google Shape;435;g115edf558da_0_96"/>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a:solidFill>
                  <a:srgbClr val="333333"/>
                </a:solidFill>
                <a:latin typeface="Quattrocento Sans"/>
                <a:ea typeface="Quattrocento Sans"/>
                <a:cs typeface="Quattrocento Sans"/>
                <a:sym typeface="Quattrocento Sans"/>
              </a:rPr>
              <a:t>Non-Functional Testing - Kiểm thử phi chức năng</a:t>
            </a:r>
            <a:endParaRPr sz="4000" dirty="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34">
                                            <p:txEl>
                                              <p:pRg st="0" end="0"/>
                                            </p:txEl>
                                          </p:spTgt>
                                        </p:tgtEl>
                                        <p:attrNameLst>
                                          <p:attrName>style.visibility</p:attrName>
                                        </p:attrNameLst>
                                      </p:cBhvr>
                                      <p:to>
                                        <p:strVal val="visible"/>
                                      </p:to>
                                    </p:set>
                                    <p:anim calcmode="lin" valueType="num">
                                      <p:cBhvr additive="base">
                                        <p:cTn id="7" dur="1000"/>
                                        <p:tgtEl>
                                          <p:spTgt spid="434">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g116970c1675_0_2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non-functional testing</a:t>
            </a:r>
            <a:endParaRPr dirty="0"/>
          </a:p>
        </p:txBody>
      </p:sp>
      <p:sp>
        <p:nvSpPr>
          <p:cNvPr id="441" name="Google Shape;441;g116970c1675_0_23"/>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Kiểm thử tải trọng(Load Testing).</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Kiểm thử về áp lực(Stress Testing).</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Kiểm thử </a:t>
            </a:r>
            <a:r>
              <a:rPr lang="en-US" sz="3600" dirty="0" err="1">
                <a:solidFill>
                  <a:srgbClr val="333333"/>
                </a:solidFill>
                <a:highlight>
                  <a:schemeClr val="lt1"/>
                </a:highlight>
                <a:latin typeface="Quattrocento Sans"/>
                <a:ea typeface="Quattrocento Sans"/>
                <a:cs typeface="Quattrocento Sans"/>
                <a:sym typeface="Quattrocento Sans"/>
              </a:rPr>
              <a:t>khối</a:t>
            </a:r>
            <a:r>
              <a:rPr lang="en-US" sz="3600" dirty="0">
                <a:solidFill>
                  <a:srgbClr val="333333"/>
                </a:solidFill>
                <a:highlight>
                  <a:schemeClr val="lt1"/>
                </a:highlight>
                <a:latin typeface="Quattrocento Sans"/>
                <a:ea typeface="Quattrocento Sans"/>
                <a:cs typeface="Quattrocento Sans"/>
                <a:sym typeface="Quattrocento Sans"/>
              </a:rPr>
              <a:t> lượng(Volume Testing).</a:t>
            </a:r>
            <a:endParaRPr sz="3600" dirty="0">
              <a:solidFill>
                <a:srgbClr val="333333"/>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dirty="0">
                <a:solidFill>
                  <a:srgbClr val="333333"/>
                </a:solidFill>
                <a:highlight>
                  <a:schemeClr val="lt1"/>
                </a:highlight>
                <a:latin typeface="Quattrocento Sans"/>
                <a:ea typeface="Quattrocento Sans"/>
                <a:cs typeface="Quattrocento Sans"/>
                <a:sym typeface="Quattrocento Sans"/>
              </a:rPr>
              <a:t>Kiểm thử bảo mật(Security Testing).</a:t>
            </a:r>
            <a:endParaRPr sz="3600" dirty="0">
              <a:solidFill>
                <a:srgbClr val="333333"/>
              </a:solidFill>
              <a:highlight>
                <a:schemeClr val="lt1"/>
              </a:highlight>
              <a:latin typeface="Quattrocento Sans"/>
              <a:ea typeface="Quattrocento Sans"/>
              <a:cs typeface="Quattrocento Sans"/>
              <a:sym typeface="Quattrocento Sans"/>
            </a:endParaRPr>
          </a:p>
        </p:txBody>
      </p:sp>
      <p:sp>
        <p:nvSpPr>
          <p:cNvPr id="442" name="Google Shape;442;g116970c1675_0_23"/>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Một số loại của Kiểm thử phi chức năng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1">
                                            <p:txEl>
                                              <p:pRg st="0" end="0"/>
                                            </p:txEl>
                                          </p:spTgt>
                                        </p:tgtEl>
                                        <p:attrNameLst>
                                          <p:attrName>style.visibility</p:attrName>
                                        </p:attrNameLst>
                                      </p:cBhvr>
                                      <p:to>
                                        <p:strVal val="visible"/>
                                      </p:to>
                                    </p:set>
                                    <p:anim calcmode="lin" valueType="num">
                                      <p:cBhvr additive="base">
                                        <p:cTn id="7" dur="1000"/>
                                        <p:tgtEl>
                                          <p:spTgt spid="44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41">
                                            <p:txEl>
                                              <p:pRg st="1" end="1"/>
                                            </p:txEl>
                                          </p:spTgt>
                                        </p:tgtEl>
                                        <p:attrNameLst>
                                          <p:attrName>style.visibility</p:attrName>
                                        </p:attrNameLst>
                                      </p:cBhvr>
                                      <p:to>
                                        <p:strVal val="visible"/>
                                      </p:to>
                                    </p:set>
                                    <p:anim calcmode="lin" valueType="num">
                                      <p:cBhvr additive="base">
                                        <p:cTn id="12" dur="1000"/>
                                        <p:tgtEl>
                                          <p:spTgt spid="44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41">
                                            <p:txEl>
                                              <p:pRg st="2" end="2"/>
                                            </p:txEl>
                                          </p:spTgt>
                                        </p:tgtEl>
                                        <p:attrNameLst>
                                          <p:attrName>style.visibility</p:attrName>
                                        </p:attrNameLst>
                                      </p:cBhvr>
                                      <p:to>
                                        <p:strVal val="visible"/>
                                      </p:to>
                                    </p:set>
                                    <p:anim calcmode="lin" valueType="num">
                                      <p:cBhvr additive="base">
                                        <p:cTn id="17" dur="1000"/>
                                        <p:tgtEl>
                                          <p:spTgt spid="441">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41">
                                            <p:txEl>
                                              <p:pRg st="3" end="3"/>
                                            </p:txEl>
                                          </p:spTgt>
                                        </p:tgtEl>
                                        <p:attrNameLst>
                                          <p:attrName>style.visibility</p:attrName>
                                        </p:attrNameLst>
                                      </p:cBhvr>
                                      <p:to>
                                        <p:strVal val="visible"/>
                                      </p:to>
                                    </p:set>
                                    <p:anim calcmode="lin" valueType="num">
                                      <p:cBhvr additive="base">
                                        <p:cTn id="22" dur="1000"/>
                                        <p:tgtEl>
                                          <p:spTgt spid="441">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g115edf558da_0_14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48" name="Google Shape;448;g115edf558da_0_147"/>
          <p:cNvSpPr txBox="1"/>
          <p:nvPr/>
        </p:nvSpPr>
        <p:spPr>
          <a:xfrm>
            <a:off x="476425" y="937550"/>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dirty="0">
                <a:solidFill>
                  <a:srgbClr val="1B1B1B"/>
                </a:solidFill>
                <a:highlight>
                  <a:schemeClr val="lt1"/>
                </a:highlight>
                <a:latin typeface="Quattrocento Sans"/>
                <a:ea typeface="Quattrocento Sans"/>
                <a:cs typeface="Quattrocento Sans"/>
                <a:sym typeface="Quattrocento Sans"/>
              </a:rPr>
              <a:t>Kiểm thử tải trọng(Load Testing): </a:t>
            </a:r>
            <a:r>
              <a:rPr lang="en-US" sz="3600" dirty="0">
                <a:solidFill>
                  <a:srgbClr val="1B1B1B"/>
                </a:solidFill>
                <a:highlight>
                  <a:srgbClr val="FFFFFF"/>
                </a:highlight>
                <a:latin typeface="Quattrocento Sans"/>
                <a:ea typeface="Quattrocento Sans"/>
                <a:cs typeface="Quattrocento Sans"/>
                <a:sym typeface="Quattrocento Sans"/>
              </a:rPr>
              <a:t>Là  kiểm tra hệ thống bằng cách </a:t>
            </a:r>
            <a:r>
              <a:rPr lang="en-US" sz="3600" dirty="0" err="1">
                <a:solidFill>
                  <a:srgbClr val="1B1B1B"/>
                </a:solidFill>
                <a:highlight>
                  <a:srgbClr val="FFFFFF"/>
                </a:highlight>
                <a:latin typeface="Quattrocento Sans"/>
                <a:ea typeface="Quattrocento Sans"/>
                <a:cs typeface="Quattrocento Sans"/>
                <a:sym typeface="Quattrocento Sans"/>
              </a:rPr>
              <a:t>tăng</a:t>
            </a:r>
            <a:r>
              <a:rPr lang="en-US" sz="3600" dirty="0">
                <a:solidFill>
                  <a:srgbClr val="1B1B1B"/>
                </a:solidFill>
                <a:highlight>
                  <a:srgbClr val="FFFFFF"/>
                </a:highlight>
                <a:latin typeface="Quattrocento Sans"/>
                <a:ea typeface="Quattrocento Sans"/>
                <a:cs typeface="Quattrocento Sans"/>
                <a:sym typeface="Quattrocento Sans"/>
              </a:rPr>
              <a:t> tải liên tục và đều </a:t>
            </a:r>
            <a:r>
              <a:rPr lang="en-US" sz="3600" dirty="0" err="1">
                <a:solidFill>
                  <a:srgbClr val="1B1B1B"/>
                </a:solidFill>
                <a:highlight>
                  <a:srgbClr val="FFFFFF"/>
                </a:highlight>
                <a:latin typeface="Quattrocento Sans"/>
                <a:ea typeface="Quattrocento Sans"/>
                <a:cs typeface="Quattrocento Sans"/>
                <a:sym typeface="Quattrocento Sans"/>
              </a:rPr>
              <a:t>đặn</a:t>
            </a:r>
            <a:r>
              <a:rPr lang="en-US" sz="3600" dirty="0">
                <a:solidFill>
                  <a:srgbClr val="1B1B1B"/>
                </a:solidFill>
                <a:highlight>
                  <a:srgbClr val="FFFFFF"/>
                </a:highlight>
                <a:latin typeface="Quattrocento Sans"/>
                <a:ea typeface="Quattrocento Sans"/>
                <a:cs typeface="Quattrocento Sans"/>
                <a:sym typeface="Quattrocento Sans"/>
              </a:rPr>
              <a:t> </a:t>
            </a:r>
            <a:r>
              <a:rPr lang="en-US" sz="3600" dirty="0" err="1">
                <a:solidFill>
                  <a:srgbClr val="1B1B1B"/>
                </a:solidFill>
                <a:highlight>
                  <a:srgbClr val="FFFFFF"/>
                </a:highlight>
                <a:latin typeface="Quattrocento Sans"/>
                <a:ea typeface="Quattrocento Sans"/>
                <a:cs typeface="Quattrocento Sans"/>
                <a:sym typeface="Quattrocento Sans"/>
              </a:rPr>
              <a:t>cho</a:t>
            </a:r>
            <a:r>
              <a:rPr lang="en-US" sz="3600" dirty="0">
                <a:solidFill>
                  <a:srgbClr val="1B1B1B"/>
                </a:solidFill>
                <a:highlight>
                  <a:srgbClr val="FFFFFF"/>
                </a:highlight>
                <a:latin typeface="Quattrocento Sans"/>
                <a:ea typeface="Quattrocento Sans"/>
                <a:cs typeface="Quattrocento Sans"/>
                <a:sym typeface="Quattrocento Sans"/>
              </a:rPr>
              <a:t> hệ thống </a:t>
            </a:r>
            <a:r>
              <a:rPr lang="en-US" sz="3600" dirty="0" err="1">
                <a:solidFill>
                  <a:srgbClr val="1B1B1B"/>
                </a:solidFill>
                <a:highlight>
                  <a:srgbClr val="FFFFFF"/>
                </a:highlight>
                <a:latin typeface="Quattrocento Sans"/>
                <a:ea typeface="Quattrocento Sans"/>
                <a:cs typeface="Quattrocento Sans"/>
                <a:sym typeface="Quattrocento Sans"/>
              </a:rPr>
              <a:t>cho</a:t>
            </a:r>
            <a:r>
              <a:rPr lang="en-US" sz="3600" dirty="0">
                <a:solidFill>
                  <a:srgbClr val="1B1B1B"/>
                </a:solidFill>
                <a:highlight>
                  <a:srgbClr val="FFFFFF"/>
                </a:highlight>
                <a:latin typeface="Quattrocento Sans"/>
                <a:ea typeface="Quattrocento Sans"/>
                <a:cs typeface="Quattrocento Sans"/>
                <a:sym typeface="Quattrocento Sans"/>
              </a:rPr>
              <a:t> đến khi đạt đến giới hạn </a:t>
            </a:r>
            <a:r>
              <a:rPr lang="en-US" sz="3600" dirty="0" err="1">
                <a:solidFill>
                  <a:srgbClr val="1B1B1B"/>
                </a:solidFill>
                <a:highlight>
                  <a:srgbClr val="FFFFFF"/>
                </a:highlight>
                <a:latin typeface="Quattrocento Sans"/>
                <a:ea typeface="Quattrocento Sans"/>
                <a:cs typeface="Quattrocento Sans"/>
                <a:sym typeface="Quattrocento Sans"/>
              </a:rPr>
              <a:t>ngưỡng</a:t>
            </a:r>
            <a:r>
              <a:rPr lang="en-US" sz="3600" dirty="0">
                <a:solidFill>
                  <a:srgbClr val="1B1B1B"/>
                </a:solidFill>
                <a:highlight>
                  <a:srgbClr val="FFFFFF"/>
                </a:highlight>
                <a:latin typeface="Quattrocento Sans"/>
                <a:ea typeface="Quattrocento Sans"/>
                <a:cs typeface="Quattrocento Sans"/>
                <a:sym typeface="Quattrocento Sans"/>
              </a:rPr>
              <a:t>.</a:t>
            </a:r>
            <a:endParaRPr sz="3600" dirty="0">
              <a:solidFill>
                <a:srgbClr val="1B1B1B"/>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r>
              <a:rPr lang="en-US" sz="3600" dirty="0">
                <a:solidFill>
                  <a:srgbClr val="1B1B1B"/>
                </a:solidFill>
                <a:highlight>
                  <a:srgbClr val="FFFFFF"/>
                </a:highlight>
                <a:latin typeface="Quattrocento Sans"/>
                <a:ea typeface="Quattrocento Sans"/>
                <a:cs typeface="Quattrocento Sans"/>
                <a:sym typeface="Quattrocento Sans"/>
              </a:rPr>
              <a:t>Ví dụ: Một trang web của Airline đã có hiện tượng chậm và xuất hiện </a:t>
            </a:r>
            <a:r>
              <a:rPr lang="en-US" sz="3600" dirty="0" err="1">
                <a:solidFill>
                  <a:srgbClr val="1B1B1B"/>
                </a:solidFill>
                <a:highlight>
                  <a:srgbClr val="FFFFFF"/>
                </a:highlight>
                <a:latin typeface="Quattrocento Sans"/>
                <a:ea typeface="Quattrocento Sans"/>
                <a:cs typeface="Quattrocento Sans"/>
                <a:sym typeface="Quattrocento Sans"/>
              </a:rPr>
              <a:t>trạng</a:t>
            </a:r>
            <a:r>
              <a:rPr lang="en-US" sz="3600" dirty="0">
                <a:solidFill>
                  <a:srgbClr val="1B1B1B"/>
                </a:solidFill>
                <a:highlight>
                  <a:srgbClr val="FFFFFF"/>
                </a:highlight>
                <a:latin typeface="Quattrocento Sans"/>
                <a:ea typeface="Quattrocento Sans"/>
                <a:cs typeface="Quattrocento Sans"/>
                <a:sym typeface="Quattrocento Sans"/>
              </a:rPr>
              <a:t> thái loading khi có hơn 10000 người dùng trong đợi ưu đãi </a:t>
            </a:r>
            <a:r>
              <a:rPr lang="en-US" sz="3600" dirty="0" err="1">
                <a:solidFill>
                  <a:srgbClr val="1B1B1B"/>
                </a:solidFill>
                <a:highlight>
                  <a:srgbClr val="FFFFFF"/>
                </a:highlight>
                <a:latin typeface="Quattrocento Sans"/>
                <a:ea typeface="Quattrocento Sans"/>
                <a:cs typeface="Quattrocento Sans"/>
                <a:sym typeface="Quattrocento Sans"/>
              </a:rPr>
              <a:t>mùa</a:t>
            </a:r>
            <a:r>
              <a:rPr lang="en-US" sz="3600" dirty="0">
                <a:solidFill>
                  <a:srgbClr val="1B1B1B"/>
                </a:solidFill>
                <a:highlight>
                  <a:srgbClr val="FFFFFF"/>
                </a:highlight>
                <a:latin typeface="Quattrocento Sans"/>
                <a:ea typeface="Quattrocento Sans"/>
                <a:cs typeface="Quattrocento Sans"/>
                <a:sym typeface="Quattrocento Sans"/>
              </a:rPr>
              <a:t> tết.</a:t>
            </a:r>
            <a:endParaRPr sz="1500" dirty="0">
              <a:solidFill>
                <a:srgbClr val="2D313B"/>
              </a:solidFill>
              <a:highlight>
                <a:srgbClr val="FFFFFF"/>
              </a:highlight>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8">
                                            <p:txEl>
                                              <p:pRg st="0" end="0"/>
                                            </p:txEl>
                                          </p:spTgt>
                                        </p:tgtEl>
                                        <p:attrNameLst>
                                          <p:attrName>style.visibility</p:attrName>
                                        </p:attrNameLst>
                                      </p:cBhvr>
                                      <p:to>
                                        <p:strVal val="visible"/>
                                      </p:to>
                                    </p:set>
                                    <p:anim calcmode="lin" valueType="num">
                                      <p:cBhvr additive="base">
                                        <p:cTn id="7" dur="1000"/>
                                        <p:tgtEl>
                                          <p:spTgt spid="448">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48">
                                            <p:txEl>
                                              <p:pRg st="1" end="1"/>
                                            </p:txEl>
                                          </p:spTgt>
                                        </p:tgtEl>
                                        <p:attrNameLst>
                                          <p:attrName>style.visibility</p:attrName>
                                        </p:attrNameLst>
                                      </p:cBhvr>
                                      <p:to>
                                        <p:strVal val="visible"/>
                                      </p:to>
                                    </p:set>
                                    <p:anim calcmode="lin" valueType="num">
                                      <p:cBhvr additive="base">
                                        <p:cTn id="12" dur="1000"/>
                                        <p:tgtEl>
                                          <p:spTgt spid="448">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g115edf558da_0_15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54" name="Google Shape;454;g115edf558da_0_157"/>
          <p:cNvSpPr txBox="1"/>
          <p:nvPr/>
        </p:nvSpPr>
        <p:spPr>
          <a:xfrm>
            <a:off x="458250" y="901175"/>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Kiểm thử sức chịu đựng(Stress Testing): </a:t>
            </a:r>
            <a:r>
              <a:rPr lang="en-US" sz="3600">
                <a:solidFill>
                  <a:srgbClr val="1B1B1B"/>
                </a:solidFill>
                <a:highlight>
                  <a:srgbClr val="FFFFFF"/>
                </a:highlight>
                <a:latin typeface="Quattrocento Sans"/>
                <a:ea typeface="Quattrocento Sans"/>
                <a:cs typeface="Quattrocento Sans"/>
                <a:sym typeface="Quattrocento Sans"/>
              </a:rPr>
              <a:t>Là  Kiểm tra tập trung vào các trạng thái tới hạn, các “điểm chết”, các tình huống bất thường...</a:t>
            </a:r>
            <a:endParaRPr sz="3600">
              <a:solidFill>
                <a:srgbClr val="1B1B1B"/>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r>
              <a:rPr lang="en-US" sz="3600">
                <a:solidFill>
                  <a:srgbClr val="1B1B1B"/>
                </a:solidFill>
                <a:highlight>
                  <a:srgbClr val="FFFFFF"/>
                </a:highlight>
                <a:latin typeface="Quattrocento Sans"/>
                <a:ea typeface="Quattrocento Sans"/>
                <a:cs typeface="Quattrocento Sans"/>
                <a:sym typeface="Quattrocento Sans"/>
              </a:rPr>
              <a:t>Ví dụ: Một trang web của Airline đã bị down khi có 100000 lượt truy cập vào website.</a:t>
            </a:r>
            <a:endParaRPr sz="1500">
              <a:solidFill>
                <a:srgbClr val="2D313B"/>
              </a:solidFill>
              <a:highlight>
                <a:srgbClr val="FFFFFF"/>
              </a:highlight>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4">
                                            <p:txEl>
                                              <p:pRg st="0" end="0"/>
                                            </p:txEl>
                                          </p:spTgt>
                                        </p:tgtEl>
                                        <p:attrNameLst>
                                          <p:attrName>style.visibility</p:attrName>
                                        </p:attrNameLst>
                                      </p:cBhvr>
                                      <p:to>
                                        <p:strVal val="visible"/>
                                      </p:to>
                                    </p:set>
                                    <p:anim calcmode="lin" valueType="num">
                                      <p:cBhvr additive="base">
                                        <p:cTn id="7" dur="1000"/>
                                        <p:tgtEl>
                                          <p:spTgt spid="45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4">
                                            <p:txEl>
                                              <p:pRg st="1" end="1"/>
                                            </p:txEl>
                                          </p:spTgt>
                                        </p:tgtEl>
                                        <p:attrNameLst>
                                          <p:attrName>style.visibility</p:attrName>
                                        </p:attrNameLst>
                                      </p:cBhvr>
                                      <p:to>
                                        <p:strVal val="visible"/>
                                      </p:to>
                                    </p:set>
                                    <p:anim calcmode="lin" valueType="num">
                                      <p:cBhvr additive="base">
                                        <p:cTn id="12" dur="1000"/>
                                        <p:tgtEl>
                                          <p:spTgt spid="454">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11470f59a61_0_23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static testing</a:t>
            </a:r>
            <a:endParaRPr dirty="0"/>
          </a:p>
        </p:txBody>
      </p:sp>
      <p:sp>
        <p:nvSpPr>
          <p:cNvPr id="142" name="Google Shape;142;g11470f59a61_0_236"/>
          <p:cNvSpPr txBox="1"/>
          <p:nvPr/>
        </p:nvSpPr>
        <p:spPr>
          <a:xfrm>
            <a:off x="617100" y="1701675"/>
            <a:ext cx="11425200" cy="4883400"/>
          </a:xfrm>
          <a:prstGeom prst="rect">
            <a:avLst/>
          </a:prstGeom>
          <a:noFill/>
          <a:ln>
            <a:noFill/>
          </a:ln>
        </p:spPr>
        <p:txBody>
          <a:bodyPr spcFirstLastPara="1" wrap="square" lIns="91425" tIns="45700" rIns="91425" bIns="45700" anchor="t" anchorCtr="0">
            <a:normAutofit/>
          </a:bodyPr>
          <a:lstStyle/>
          <a:p>
            <a:pPr marL="742950" lvl="1" indent="-349250" algn="l" rtl="0">
              <a:spcBef>
                <a:spcPts val="480"/>
              </a:spcBef>
              <a:spcAft>
                <a:spcPts val="0"/>
              </a:spcAft>
              <a:buClr>
                <a:srgbClr val="FF5A33"/>
              </a:buClr>
              <a:buSzPts val="3400"/>
              <a:buFont typeface="Quattrocento Sans"/>
              <a:buChar char="❖"/>
            </a:pPr>
            <a:r>
              <a:rPr lang="en-US" sz="3400" dirty="0">
                <a:solidFill>
                  <a:srgbClr val="333333"/>
                </a:solidFill>
                <a:highlight>
                  <a:schemeClr val="lt1"/>
                </a:highlight>
                <a:latin typeface="Quattrocento Sans"/>
                <a:ea typeface="Quattrocento Sans"/>
                <a:cs typeface="Quattrocento Sans"/>
                <a:sym typeface="Quattrocento Sans"/>
              </a:rPr>
              <a:t>Kiểm thử </a:t>
            </a:r>
            <a:r>
              <a:rPr lang="en-US" sz="3400" dirty="0" err="1">
                <a:solidFill>
                  <a:srgbClr val="333333"/>
                </a:solidFill>
                <a:highlight>
                  <a:schemeClr val="lt1"/>
                </a:highlight>
                <a:latin typeface="Quattrocento Sans"/>
                <a:ea typeface="Quattrocento Sans"/>
                <a:cs typeface="Quattrocento Sans"/>
                <a:sym typeface="Quattrocento Sans"/>
              </a:rPr>
              <a:t>tĩnh</a:t>
            </a:r>
            <a:r>
              <a:rPr lang="en-US" sz="3400" dirty="0">
                <a:solidFill>
                  <a:srgbClr val="333333"/>
                </a:solidFill>
                <a:highlight>
                  <a:schemeClr val="lt1"/>
                </a:highlight>
                <a:latin typeface="Quattrocento Sans"/>
                <a:ea typeface="Quattrocento Sans"/>
                <a:cs typeface="Quattrocento Sans"/>
                <a:sym typeface="Quattrocento Sans"/>
              </a:rPr>
              <a:t> là  hoạt động kiểm tra bằng cách Review và sẽ </a:t>
            </a:r>
            <a:r>
              <a:rPr lang="en-US" sz="3400" dirty="0">
                <a:solidFill>
                  <a:srgbClr val="FF0000"/>
                </a:solidFill>
                <a:highlight>
                  <a:schemeClr val="lt1"/>
                </a:highlight>
                <a:latin typeface="Quattrocento Sans"/>
                <a:ea typeface="Quattrocento Sans"/>
                <a:cs typeface="Quattrocento Sans"/>
                <a:sym typeface="Quattrocento Sans"/>
              </a:rPr>
              <a:t>không chạy chương trình</a:t>
            </a:r>
            <a:r>
              <a:rPr lang="en-US" sz="3400" dirty="0">
                <a:solidFill>
                  <a:srgbClr val="333333"/>
                </a:solidFill>
                <a:highlight>
                  <a:schemeClr val="lt1"/>
                </a:highlight>
                <a:latin typeface="Quattrocento Sans"/>
                <a:ea typeface="Quattrocento Sans"/>
                <a:cs typeface="Quattrocento Sans"/>
                <a:sym typeface="Quattrocento Sans"/>
              </a:rPr>
              <a:t> (hoặc phần mềm) để kiểm thử.</a:t>
            </a:r>
            <a:endParaRPr sz="3400" dirty="0">
              <a:solidFill>
                <a:srgbClr val="333333"/>
              </a:solidFill>
              <a:highlight>
                <a:schemeClr val="lt1"/>
              </a:highlight>
              <a:latin typeface="Quattrocento Sans"/>
              <a:ea typeface="Quattrocento Sans"/>
              <a:cs typeface="Quattrocento Sans"/>
              <a:sym typeface="Quattrocento Sans"/>
            </a:endParaRPr>
          </a:p>
          <a:p>
            <a:pPr marL="742950" lvl="1" indent="-349250" algn="l" rtl="0">
              <a:spcBef>
                <a:spcPts val="480"/>
              </a:spcBef>
              <a:spcAft>
                <a:spcPts val="0"/>
              </a:spcAft>
              <a:buClr>
                <a:srgbClr val="FF5A33"/>
              </a:buClr>
              <a:buSzPts val="3400"/>
              <a:buFont typeface="Quattrocento Sans"/>
              <a:buChar char="❖"/>
            </a:pPr>
            <a:r>
              <a:rPr lang="en-US" sz="3400" dirty="0">
                <a:solidFill>
                  <a:srgbClr val="1B1B1B"/>
                </a:solidFill>
                <a:latin typeface="Quattrocento Sans"/>
                <a:ea typeface="Quattrocento Sans"/>
                <a:cs typeface="Quattrocento Sans"/>
                <a:sym typeface="Quattrocento Sans"/>
              </a:rPr>
              <a:t>Kiểm thử </a:t>
            </a:r>
            <a:r>
              <a:rPr lang="en-US" sz="3400" dirty="0" err="1">
                <a:solidFill>
                  <a:srgbClr val="1B1B1B"/>
                </a:solidFill>
                <a:latin typeface="Quattrocento Sans"/>
                <a:ea typeface="Quattrocento Sans"/>
                <a:cs typeface="Quattrocento Sans"/>
                <a:sym typeface="Quattrocento Sans"/>
              </a:rPr>
              <a:t>tĩnh</a:t>
            </a:r>
            <a:r>
              <a:rPr lang="en-US" sz="3400" dirty="0">
                <a:solidFill>
                  <a:srgbClr val="1B1B1B"/>
                </a:solidFill>
                <a:latin typeface="Quattrocento Sans"/>
                <a:ea typeface="Quattrocento Sans"/>
                <a:cs typeface="Quattrocento Sans"/>
                <a:sym typeface="Quattrocento Sans"/>
              </a:rPr>
              <a:t> được thực hiện ở giai đoạn đầu của chu kỳ phát triển phần mềm.</a:t>
            </a:r>
            <a:endParaRPr sz="3400" dirty="0">
              <a:solidFill>
                <a:srgbClr val="333333"/>
              </a:solidFill>
              <a:highlight>
                <a:schemeClr val="lt1"/>
              </a:highlight>
              <a:latin typeface="Quattrocento Sans"/>
              <a:ea typeface="Quattrocento Sans"/>
              <a:cs typeface="Quattrocento Sans"/>
              <a:sym typeface="Quattrocento Sans"/>
            </a:endParaRPr>
          </a:p>
          <a:p>
            <a:pPr marL="742950" lvl="1" indent="-349250" algn="l" rtl="0">
              <a:spcBef>
                <a:spcPts val="480"/>
              </a:spcBef>
              <a:spcAft>
                <a:spcPts val="0"/>
              </a:spcAft>
              <a:buClr>
                <a:srgbClr val="FF5A33"/>
              </a:buClr>
              <a:buSzPts val="3400"/>
              <a:buFont typeface="Quattrocento Sans"/>
              <a:buChar char="❖"/>
            </a:pPr>
            <a:r>
              <a:rPr lang="en-US" sz="3400" dirty="0">
                <a:solidFill>
                  <a:srgbClr val="333333"/>
                </a:solidFill>
                <a:highlight>
                  <a:schemeClr val="lt1"/>
                </a:highlight>
                <a:latin typeface="Quattrocento Sans"/>
                <a:ea typeface="Quattrocento Sans"/>
                <a:cs typeface="Quattrocento Sans"/>
                <a:sym typeface="Quattrocento Sans"/>
              </a:rPr>
              <a:t>Kiểm thử </a:t>
            </a:r>
            <a:r>
              <a:rPr lang="en-US" sz="3400" dirty="0" err="1">
                <a:solidFill>
                  <a:srgbClr val="333333"/>
                </a:solidFill>
                <a:highlight>
                  <a:schemeClr val="lt1"/>
                </a:highlight>
                <a:latin typeface="Quattrocento Sans"/>
                <a:ea typeface="Quattrocento Sans"/>
                <a:cs typeface="Quattrocento Sans"/>
                <a:sym typeface="Quattrocento Sans"/>
              </a:rPr>
              <a:t>tĩnh</a:t>
            </a:r>
            <a:r>
              <a:rPr lang="en-US" sz="3400" dirty="0">
                <a:solidFill>
                  <a:srgbClr val="333333"/>
                </a:solidFill>
                <a:highlight>
                  <a:schemeClr val="lt1"/>
                </a:highlight>
                <a:latin typeface="Quattrocento Sans"/>
                <a:ea typeface="Quattrocento Sans"/>
                <a:cs typeface="Quattrocento Sans"/>
                <a:sym typeface="Quattrocento Sans"/>
              </a:rPr>
              <a:t> sẽ kiểm tra tính đúng </a:t>
            </a:r>
            <a:r>
              <a:rPr lang="en-US" sz="3400" dirty="0" err="1">
                <a:solidFill>
                  <a:srgbClr val="333333"/>
                </a:solidFill>
                <a:highlight>
                  <a:schemeClr val="lt1"/>
                </a:highlight>
                <a:latin typeface="Quattrocento Sans"/>
                <a:ea typeface="Quattrocento Sans"/>
                <a:cs typeface="Quattrocento Sans"/>
                <a:sym typeface="Quattrocento Sans"/>
              </a:rPr>
              <a:t>đắn</a:t>
            </a:r>
            <a:r>
              <a:rPr lang="en-US" sz="3400" dirty="0">
                <a:solidFill>
                  <a:srgbClr val="333333"/>
                </a:solidFill>
                <a:highlight>
                  <a:schemeClr val="lt1"/>
                </a:highlight>
                <a:latin typeface="Quattrocento Sans"/>
                <a:ea typeface="Quattrocento Sans"/>
                <a:cs typeface="Quattrocento Sans"/>
                <a:sym typeface="Quattrocento Sans"/>
              </a:rPr>
              <a:t> của code (mã </a:t>
            </a:r>
            <a:r>
              <a:rPr lang="en-US" sz="3400" dirty="0" err="1">
                <a:solidFill>
                  <a:srgbClr val="333333"/>
                </a:solidFill>
                <a:highlight>
                  <a:schemeClr val="lt1"/>
                </a:highlight>
                <a:latin typeface="Quattrocento Sans"/>
                <a:ea typeface="Quattrocento Sans"/>
                <a:cs typeface="Quattrocento Sans"/>
                <a:sym typeface="Quattrocento Sans"/>
              </a:rPr>
              <a:t>lệnh</a:t>
            </a:r>
            <a:r>
              <a:rPr lang="en-US" sz="3400" dirty="0">
                <a:solidFill>
                  <a:srgbClr val="333333"/>
                </a:solidFill>
                <a:highlight>
                  <a:schemeClr val="lt1"/>
                </a:highlight>
                <a:latin typeface="Quattrocento Sans"/>
                <a:ea typeface="Quattrocento Sans"/>
                <a:cs typeface="Quattrocento Sans"/>
                <a:sym typeface="Quattrocento Sans"/>
              </a:rPr>
              <a:t>), thuật toán hay tài liệu.</a:t>
            </a:r>
            <a:endParaRPr sz="3400" dirty="0">
              <a:solidFill>
                <a:srgbClr val="333333"/>
              </a:solidFill>
              <a:highlight>
                <a:schemeClr val="lt1"/>
              </a:highlight>
              <a:latin typeface="Quattrocento Sans"/>
              <a:ea typeface="Quattrocento Sans"/>
              <a:cs typeface="Quattrocento Sans"/>
              <a:sym typeface="Quattrocento Sans"/>
            </a:endParaRPr>
          </a:p>
          <a:p>
            <a:pPr marL="742950" lvl="0" indent="0" algn="l" rtl="0">
              <a:spcBef>
                <a:spcPts val="48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143" name="Google Shape;143;g11470f59a61_0_236"/>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a:solidFill>
                  <a:srgbClr val="333333"/>
                </a:solidFill>
                <a:latin typeface="Quattrocento Sans"/>
                <a:ea typeface="Quattrocento Sans"/>
                <a:cs typeface="Quattrocento Sans"/>
                <a:sym typeface="Quattrocento Sans"/>
              </a:rPr>
              <a:t>Static Testing - Kiểm thử </a:t>
            </a:r>
            <a:r>
              <a:rPr lang="en-US" sz="4000" dirty="0" err="1">
                <a:solidFill>
                  <a:srgbClr val="333333"/>
                </a:solidFill>
                <a:latin typeface="Quattrocento Sans"/>
                <a:ea typeface="Quattrocento Sans"/>
                <a:cs typeface="Quattrocento Sans"/>
                <a:sym typeface="Quattrocento Sans"/>
              </a:rPr>
              <a:t>tĩnh</a:t>
            </a:r>
            <a:endParaRPr sz="4000" dirty="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2">
                                            <p:txEl>
                                              <p:pRg st="0" end="0"/>
                                            </p:txEl>
                                          </p:spTgt>
                                        </p:tgtEl>
                                        <p:attrNameLst>
                                          <p:attrName>style.visibility</p:attrName>
                                        </p:attrNameLst>
                                      </p:cBhvr>
                                      <p:to>
                                        <p:strVal val="visible"/>
                                      </p:to>
                                    </p:set>
                                    <p:anim calcmode="lin" valueType="num">
                                      <p:cBhvr additive="base">
                                        <p:cTn id="7" dur="1000"/>
                                        <p:tgtEl>
                                          <p:spTgt spid="14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2">
                                            <p:txEl>
                                              <p:pRg st="1" end="1"/>
                                            </p:txEl>
                                          </p:spTgt>
                                        </p:tgtEl>
                                        <p:attrNameLst>
                                          <p:attrName>style.visibility</p:attrName>
                                        </p:attrNameLst>
                                      </p:cBhvr>
                                      <p:to>
                                        <p:strVal val="visible"/>
                                      </p:to>
                                    </p:set>
                                    <p:anim calcmode="lin" valueType="num">
                                      <p:cBhvr additive="base">
                                        <p:cTn id="12" dur="1000"/>
                                        <p:tgtEl>
                                          <p:spTgt spid="142">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42">
                                            <p:txEl>
                                              <p:pRg st="2" end="2"/>
                                            </p:txEl>
                                          </p:spTgt>
                                        </p:tgtEl>
                                        <p:attrNameLst>
                                          <p:attrName>style.visibility</p:attrName>
                                        </p:attrNameLst>
                                      </p:cBhvr>
                                      <p:to>
                                        <p:strVal val="visible"/>
                                      </p:to>
                                    </p:set>
                                    <p:anim calcmode="lin" valueType="num">
                                      <p:cBhvr additive="base">
                                        <p:cTn id="17" dur="1000"/>
                                        <p:tgtEl>
                                          <p:spTgt spid="142">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42">
                                            <p:txEl>
                                              <p:pRg st="3" end="3"/>
                                            </p:txEl>
                                          </p:spTgt>
                                        </p:tgtEl>
                                        <p:attrNameLst>
                                          <p:attrName>style.visibility</p:attrName>
                                        </p:attrNameLst>
                                      </p:cBhvr>
                                      <p:to>
                                        <p:strVal val="visible"/>
                                      </p:to>
                                    </p:set>
                                    <p:anim calcmode="lin" valueType="num">
                                      <p:cBhvr additive="base">
                                        <p:cTn id="22" dur="1000"/>
                                        <p:tgtEl>
                                          <p:spTgt spid="142">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g115edf558da_0_16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60" name="Google Shape;460;g115edf558da_0_166"/>
          <p:cNvSpPr txBox="1"/>
          <p:nvPr/>
        </p:nvSpPr>
        <p:spPr>
          <a:xfrm>
            <a:off x="458250" y="901175"/>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Kiểm thử khối lượng(</a:t>
            </a:r>
            <a:r>
              <a:rPr lang="en-US" sz="3600">
                <a:solidFill>
                  <a:srgbClr val="333333"/>
                </a:solidFill>
                <a:highlight>
                  <a:schemeClr val="lt1"/>
                </a:highlight>
                <a:latin typeface="Quattrocento Sans"/>
                <a:ea typeface="Quattrocento Sans"/>
                <a:cs typeface="Quattrocento Sans"/>
                <a:sym typeface="Quattrocento Sans"/>
              </a:rPr>
              <a:t>Volume</a:t>
            </a:r>
            <a:r>
              <a:rPr lang="en-US" sz="3600">
                <a:solidFill>
                  <a:srgbClr val="1B1B1B"/>
                </a:solidFill>
                <a:highlight>
                  <a:schemeClr val="lt1"/>
                </a:highlight>
                <a:latin typeface="Quattrocento Sans"/>
                <a:ea typeface="Quattrocento Sans"/>
                <a:cs typeface="Quattrocento Sans"/>
                <a:sym typeface="Quattrocento Sans"/>
              </a:rPr>
              <a:t> Testing): </a:t>
            </a:r>
            <a:r>
              <a:rPr lang="en-US" sz="3600">
                <a:solidFill>
                  <a:srgbClr val="1B1B1B"/>
                </a:solidFill>
                <a:highlight>
                  <a:srgbClr val="FFFFFF"/>
                </a:highlight>
                <a:latin typeface="Quattrocento Sans"/>
                <a:ea typeface="Quattrocento Sans"/>
                <a:cs typeface="Quattrocento Sans"/>
                <a:sym typeface="Quattrocento Sans"/>
              </a:rPr>
              <a:t>là một thử nghiệm hiệu suất phi chức năng, nơi mà phần mềm phải chịu một lượng lớn dữ liệu.</a:t>
            </a:r>
            <a:endParaRPr sz="3600">
              <a:solidFill>
                <a:srgbClr val="1B1B1B"/>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r>
              <a:rPr lang="en-US" sz="3600">
                <a:solidFill>
                  <a:srgbClr val="1B1B1B"/>
                </a:solidFill>
                <a:highlight>
                  <a:srgbClr val="FFFFFF"/>
                </a:highlight>
                <a:latin typeface="Quattrocento Sans"/>
                <a:ea typeface="Quattrocento Sans"/>
                <a:cs typeface="Quattrocento Sans"/>
                <a:sym typeface="Quattrocento Sans"/>
              </a:rPr>
              <a:t>Ví dụ: Thử nghiệm tình trạng của trang web âm nhạc khi có hàng triệu người dùng tải bài hát xuống.</a:t>
            </a:r>
            <a:endParaRPr sz="3600">
              <a:solidFill>
                <a:srgbClr val="2D313B"/>
              </a:solidFill>
              <a:highlight>
                <a:srgbClr val="FFFFFF"/>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60">
                                            <p:txEl>
                                              <p:pRg st="0" end="0"/>
                                            </p:txEl>
                                          </p:spTgt>
                                        </p:tgtEl>
                                        <p:attrNameLst>
                                          <p:attrName>style.visibility</p:attrName>
                                        </p:attrNameLst>
                                      </p:cBhvr>
                                      <p:to>
                                        <p:strVal val="visible"/>
                                      </p:to>
                                    </p:set>
                                    <p:anim calcmode="lin" valueType="num">
                                      <p:cBhvr additive="base">
                                        <p:cTn id="7" dur="1000"/>
                                        <p:tgtEl>
                                          <p:spTgt spid="46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0">
                                            <p:txEl>
                                              <p:pRg st="1" end="1"/>
                                            </p:txEl>
                                          </p:spTgt>
                                        </p:tgtEl>
                                        <p:attrNameLst>
                                          <p:attrName>style.visibility</p:attrName>
                                        </p:attrNameLst>
                                      </p:cBhvr>
                                      <p:to>
                                        <p:strVal val="visible"/>
                                      </p:to>
                                    </p:set>
                                    <p:anim calcmode="lin" valueType="num">
                                      <p:cBhvr additive="base">
                                        <p:cTn id="12" dur="1000"/>
                                        <p:tgtEl>
                                          <p:spTgt spid="460">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g115edf558da_0_17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66" name="Google Shape;466;g115edf558da_0_179"/>
          <p:cNvSpPr txBox="1"/>
          <p:nvPr/>
        </p:nvSpPr>
        <p:spPr>
          <a:xfrm>
            <a:off x="458250" y="901175"/>
            <a:ext cx="11733900" cy="59568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Kiểm thử bảo mật(</a:t>
            </a:r>
            <a:r>
              <a:rPr lang="en-US" sz="3600">
                <a:solidFill>
                  <a:srgbClr val="333333"/>
                </a:solidFill>
                <a:highlight>
                  <a:schemeClr val="lt1"/>
                </a:highlight>
                <a:latin typeface="Quattrocento Sans"/>
                <a:ea typeface="Quattrocento Sans"/>
                <a:cs typeface="Quattrocento Sans"/>
                <a:sym typeface="Quattrocento Sans"/>
              </a:rPr>
              <a:t>Security</a:t>
            </a:r>
            <a:r>
              <a:rPr lang="en-US" sz="3600">
                <a:solidFill>
                  <a:srgbClr val="1B1B1B"/>
                </a:solidFill>
                <a:highlight>
                  <a:schemeClr val="lt1"/>
                </a:highlight>
                <a:latin typeface="Quattrocento Sans"/>
                <a:ea typeface="Quattrocento Sans"/>
                <a:cs typeface="Quattrocento Sans"/>
                <a:sym typeface="Quattrocento Sans"/>
              </a:rPr>
              <a:t> Testing): </a:t>
            </a:r>
            <a:r>
              <a:rPr lang="en-US" sz="3600">
                <a:solidFill>
                  <a:srgbClr val="1B1B1B"/>
                </a:solidFill>
                <a:highlight>
                  <a:srgbClr val="FFFFFF"/>
                </a:highlight>
                <a:latin typeface="Quattrocento Sans"/>
                <a:ea typeface="Quattrocento Sans"/>
                <a:cs typeface="Quattrocento Sans"/>
                <a:sym typeface="Quattrocento Sans"/>
              </a:rPr>
              <a:t> là việc tìm kiếm tất cả cả lỗ hổng có thể và điểm yếu của hệ thống mà có thể dẫn đến mất thông tin trong tay nhân viên hoặc người ngoài của tổ chức. Security Testing rất quan trọng trong ngành công nghiệp CNTT để bảo vệ dữ liệu của tất cả các phương tiện.</a:t>
            </a:r>
            <a:endParaRPr sz="3600">
              <a:solidFill>
                <a:srgbClr val="1B1B1B"/>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r>
              <a:rPr lang="en-US" sz="3600">
                <a:solidFill>
                  <a:srgbClr val="1B1B1B"/>
                </a:solidFill>
                <a:highlight>
                  <a:srgbClr val="FFFFFF"/>
                </a:highlight>
                <a:latin typeface="Quattrocento Sans"/>
                <a:ea typeface="Quattrocento Sans"/>
                <a:cs typeface="Quattrocento Sans"/>
                <a:sym typeface="Quattrocento Sans"/>
              </a:rPr>
              <a:t>Ví dụ: Người dùng đăng nhập và đăng xuất ra ngoài tuy nhiên cookie và session time vẫn còn điều này có nghĩa là Hacker có thể sử dụng cookie này để thực hiện đăng nhập vào website và thao tác được các tác vụ thay đổi.</a:t>
            </a:r>
            <a:endParaRPr sz="3600">
              <a:solidFill>
                <a:srgbClr val="2D313B"/>
              </a:solidFill>
              <a:highlight>
                <a:srgbClr val="FFFFFF"/>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66">
                                            <p:txEl>
                                              <p:pRg st="0" end="0"/>
                                            </p:txEl>
                                          </p:spTgt>
                                        </p:tgtEl>
                                        <p:attrNameLst>
                                          <p:attrName>style.visibility</p:attrName>
                                        </p:attrNameLst>
                                      </p:cBhvr>
                                      <p:to>
                                        <p:strVal val="visible"/>
                                      </p:to>
                                    </p:set>
                                    <p:anim calcmode="lin" valueType="num">
                                      <p:cBhvr additive="base">
                                        <p:cTn id="7" dur="1000"/>
                                        <p:tgtEl>
                                          <p:spTgt spid="46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6">
                                            <p:txEl>
                                              <p:pRg st="1" end="1"/>
                                            </p:txEl>
                                          </p:spTgt>
                                        </p:tgtEl>
                                        <p:attrNameLst>
                                          <p:attrName>style.visibility</p:attrName>
                                        </p:attrNameLst>
                                      </p:cBhvr>
                                      <p:to>
                                        <p:strVal val="visible"/>
                                      </p:to>
                                    </p:set>
                                    <p:anim calcmode="lin" valueType="num">
                                      <p:cBhvr additive="base">
                                        <p:cTn id="12" dur="1000"/>
                                        <p:tgtEl>
                                          <p:spTgt spid="466">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g116970c1675_0_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72" name="Google Shape;472;g116970c1675_0_0"/>
          <p:cNvSpPr txBox="1"/>
          <p:nvPr/>
        </p:nvSpPr>
        <p:spPr>
          <a:xfrm>
            <a:off x="613350" y="1446900"/>
            <a:ext cx="7390800" cy="54111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3600">
              <a:solidFill>
                <a:srgbClr val="333333"/>
              </a:solidFill>
              <a:highlight>
                <a:schemeClr val="lt1"/>
              </a:highlight>
              <a:latin typeface="Quattrocento Sans"/>
              <a:ea typeface="Quattrocento Sans"/>
              <a:cs typeface="Quattrocento Sans"/>
              <a:sym typeface="Quattrocento Sans"/>
            </a:endParaRPr>
          </a:p>
        </p:txBody>
      </p:sp>
      <p:sp>
        <p:nvSpPr>
          <p:cNvPr id="473" name="Google Shape;473;g116970c1675_0_0"/>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Một số thông số trong kiểm thử phi chức năng</a:t>
            </a:r>
            <a:endParaRPr sz="4000">
              <a:solidFill>
                <a:schemeClr val="dk1"/>
              </a:solidFill>
              <a:latin typeface="Quattrocento Sans"/>
              <a:ea typeface="Quattrocento Sans"/>
              <a:cs typeface="Quattrocento Sans"/>
              <a:sym typeface="Quattrocento Sans"/>
            </a:endParaRPr>
          </a:p>
        </p:txBody>
      </p:sp>
      <p:pic>
        <p:nvPicPr>
          <p:cNvPr id="474" name="Google Shape;474;g116970c1675_0_0"/>
          <p:cNvPicPr preferRelativeResize="0"/>
          <p:nvPr/>
        </p:nvPicPr>
        <p:blipFill>
          <a:blip r:embed="rId3">
            <a:alphaModFix/>
          </a:blip>
          <a:stretch>
            <a:fillRect/>
          </a:stretch>
        </p:blipFill>
        <p:spPr>
          <a:xfrm>
            <a:off x="1729200" y="1562550"/>
            <a:ext cx="9347100" cy="49219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2">
                                            <p:txEl>
                                              <p:pRg st="0" end="0"/>
                                            </p:txEl>
                                          </p:spTgt>
                                        </p:tgtEl>
                                        <p:attrNameLst>
                                          <p:attrName>style.visibility</p:attrName>
                                        </p:attrNameLst>
                                      </p:cBhvr>
                                      <p:to>
                                        <p:strVal val="visible"/>
                                      </p:to>
                                    </p:set>
                                    <p:anim calcmode="lin" valueType="num">
                                      <p:cBhvr additive="base">
                                        <p:cTn id="7" dur="1000"/>
                                        <p:tgtEl>
                                          <p:spTgt spid="472">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g116970c1675_0_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80" name="Google Shape;480;g116970c1675_0_7"/>
          <p:cNvSpPr txBox="1"/>
          <p:nvPr/>
        </p:nvSpPr>
        <p:spPr>
          <a:xfrm>
            <a:off x="631525" y="882975"/>
            <a:ext cx="11210700" cy="5793000"/>
          </a:xfrm>
          <a:prstGeom prst="rect">
            <a:avLst/>
          </a:prstGeom>
          <a:noFill/>
          <a:ln>
            <a:noFill/>
          </a:ln>
        </p:spPr>
        <p:txBody>
          <a:bodyPr spcFirstLastPara="1" wrap="square" lIns="91425" tIns="45700" rIns="91425" bIns="45700" anchor="t" anchorCtr="0">
            <a:noAutofit/>
          </a:bodyPr>
          <a:lstStyle/>
          <a:p>
            <a:pPr marL="742950" lvl="1" indent="-323850" algn="l" rtl="0">
              <a:lnSpc>
                <a:spcPct val="115000"/>
              </a:lnSpc>
              <a:spcBef>
                <a:spcPts val="0"/>
              </a:spcBef>
              <a:spcAft>
                <a:spcPts val="0"/>
              </a:spcAft>
              <a:buClr>
                <a:srgbClr val="FF5A33"/>
              </a:buClr>
              <a:buSzPts val="3000"/>
              <a:buFont typeface="Quattrocento Sans"/>
              <a:buChar char="❖"/>
            </a:pPr>
            <a:r>
              <a:rPr lang="en-US" sz="3000">
                <a:solidFill>
                  <a:srgbClr val="333333"/>
                </a:solidFill>
                <a:highlight>
                  <a:schemeClr val="lt1"/>
                </a:highlight>
                <a:latin typeface="Quattrocento Sans"/>
                <a:ea typeface="Quattrocento Sans"/>
                <a:cs typeface="Quattrocento Sans"/>
                <a:sym typeface="Quattrocento Sans"/>
              </a:rPr>
              <a:t>Security (Bảo mật): Tham số xác định cách hệ thống được bảo vệ an toàn trước các cuộc tấn công có chủ ý và đột ngột từ các nguồn bên trong và bên ngoài.</a:t>
            </a:r>
            <a:endParaRPr sz="3000">
              <a:solidFill>
                <a:srgbClr val="333333"/>
              </a:solidFill>
              <a:highlight>
                <a:schemeClr val="lt1"/>
              </a:highlight>
              <a:latin typeface="Quattrocento Sans"/>
              <a:ea typeface="Quattrocento Sans"/>
              <a:cs typeface="Quattrocento Sans"/>
              <a:sym typeface="Quattrocento Sans"/>
            </a:endParaRPr>
          </a:p>
          <a:p>
            <a:pPr marL="742950" lvl="1" indent="-323850" algn="l" rtl="0">
              <a:lnSpc>
                <a:spcPct val="115000"/>
              </a:lnSpc>
              <a:spcBef>
                <a:spcPts val="0"/>
              </a:spcBef>
              <a:spcAft>
                <a:spcPts val="0"/>
              </a:spcAft>
              <a:buClr>
                <a:srgbClr val="FF5A33"/>
              </a:buClr>
              <a:buSzPts val="3000"/>
              <a:buFont typeface="Quattrocento Sans"/>
              <a:buChar char="❖"/>
            </a:pPr>
            <a:r>
              <a:rPr lang="en-US" sz="3000">
                <a:solidFill>
                  <a:srgbClr val="333333"/>
                </a:solidFill>
                <a:highlight>
                  <a:schemeClr val="lt1"/>
                </a:highlight>
                <a:latin typeface="Quattrocento Sans"/>
                <a:ea typeface="Quattrocento Sans"/>
                <a:cs typeface="Quattrocento Sans"/>
                <a:sym typeface="Quattrocento Sans"/>
              </a:rPr>
              <a:t>Reliability (Độ tin cậy): Mức độ mà bất kỳ hệ thống phần mềm nào liên tục thực hiện các chức năng được chỉ định mà không gặp sự cố.</a:t>
            </a:r>
            <a:endParaRPr sz="3000">
              <a:solidFill>
                <a:srgbClr val="333333"/>
              </a:solidFill>
              <a:highlight>
                <a:schemeClr val="lt1"/>
              </a:highlight>
              <a:latin typeface="Quattrocento Sans"/>
              <a:ea typeface="Quattrocento Sans"/>
              <a:cs typeface="Quattrocento Sans"/>
              <a:sym typeface="Quattrocento Sans"/>
            </a:endParaRPr>
          </a:p>
          <a:p>
            <a:pPr marL="742950" lvl="1" indent="-323850" algn="l" rtl="0">
              <a:lnSpc>
                <a:spcPct val="115000"/>
              </a:lnSpc>
              <a:spcBef>
                <a:spcPts val="0"/>
              </a:spcBef>
              <a:spcAft>
                <a:spcPts val="0"/>
              </a:spcAft>
              <a:buClr>
                <a:srgbClr val="FF5A33"/>
              </a:buClr>
              <a:buSzPts val="3000"/>
              <a:buFont typeface="Quattrocento Sans"/>
              <a:buChar char="❖"/>
            </a:pPr>
            <a:r>
              <a:rPr lang="en-US" sz="3000">
                <a:solidFill>
                  <a:srgbClr val="333333"/>
                </a:solidFill>
                <a:highlight>
                  <a:schemeClr val="lt1"/>
                </a:highlight>
                <a:latin typeface="Quattrocento Sans"/>
                <a:ea typeface="Quattrocento Sans"/>
                <a:cs typeface="Quattrocento Sans"/>
                <a:sym typeface="Quattrocento Sans"/>
              </a:rPr>
              <a:t>Survivability (Khả năng sống sót): Tham số kiểm tra rằng hệ thống phần mềm tiếp tục hoạt động và tự phục hồi trong trường hợp lỗi hệ thống.</a:t>
            </a:r>
            <a:endParaRPr sz="3000">
              <a:solidFill>
                <a:srgbClr val="333333"/>
              </a:solidFill>
              <a:highlight>
                <a:schemeClr val="lt1"/>
              </a:highlight>
              <a:latin typeface="Quattrocento Sans"/>
              <a:ea typeface="Quattrocento Sans"/>
              <a:cs typeface="Quattrocento Sans"/>
              <a:sym typeface="Quattrocento Sans"/>
            </a:endParaRPr>
          </a:p>
          <a:p>
            <a:pPr marL="742950" lvl="1" indent="-323850" algn="l" rtl="0">
              <a:lnSpc>
                <a:spcPct val="115000"/>
              </a:lnSpc>
              <a:spcBef>
                <a:spcPts val="0"/>
              </a:spcBef>
              <a:spcAft>
                <a:spcPts val="0"/>
              </a:spcAft>
              <a:buClr>
                <a:srgbClr val="FF5A33"/>
              </a:buClr>
              <a:buSzPts val="3000"/>
              <a:buFont typeface="Quattrocento Sans"/>
              <a:buChar char="❖"/>
            </a:pPr>
            <a:r>
              <a:rPr lang="en-US" sz="3000">
                <a:solidFill>
                  <a:srgbClr val="333333"/>
                </a:solidFill>
                <a:highlight>
                  <a:schemeClr val="lt1"/>
                </a:highlight>
                <a:latin typeface="Quattrocento Sans"/>
                <a:ea typeface="Quattrocento Sans"/>
                <a:cs typeface="Quattrocento Sans"/>
                <a:sym typeface="Quattrocento Sans"/>
              </a:rPr>
              <a:t>Availability (Tính sẵn có): Tham số xác định mức độ mà người dùng có thể phụ thuộc vào hệ thống trong quá trình hoạt động.</a:t>
            </a:r>
            <a:endParaRPr sz="3000">
              <a:solidFill>
                <a:srgbClr val="333333"/>
              </a:solidFill>
              <a:highlight>
                <a:schemeClr val="lt1"/>
              </a:highlight>
              <a:latin typeface="Quattrocento Sans"/>
              <a:ea typeface="Quattrocento Sans"/>
              <a:cs typeface="Quattrocento Sans"/>
              <a:sym typeface="Quattrocento Sans"/>
            </a:endParaRPr>
          </a:p>
          <a:p>
            <a:pPr marL="0" lvl="0" indent="0" algn="l" rtl="0">
              <a:lnSpc>
                <a:spcPct val="115000"/>
              </a:lnSpc>
              <a:spcBef>
                <a:spcPts val="0"/>
              </a:spcBef>
              <a:spcAft>
                <a:spcPts val="0"/>
              </a:spcAft>
              <a:buNone/>
            </a:pPr>
            <a:endParaRPr sz="3000">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0">
                                            <p:txEl>
                                              <p:pRg st="0" end="0"/>
                                            </p:txEl>
                                          </p:spTgt>
                                        </p:tgtEl>
                                        <p:attrNameLst>
                                          <p:attrName>style.visibility</p:attrName>
                                        </p:attrNameLst>
                                      </p:cBhvr>
                                      <p:to>
                                        <p:strVal val="visible"/>
                                      </p:to>
                                    </p:set>
                                    <p:anim calcmode="lin" valueType="num">
                                      <p:cBhvr additive="base">
                                        <p:cTn id="7" dur="1000"/>
                                        <p:tgtEl>
                                          <p:spTgt spid="48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80">
                                            <p:txEl>
                                              <p:pRg st="1" end="1"/>
                                            </p:txEl>
                                          </p:spTgt>
                                        </p:tgtEl>
                                        <p:attrNameLst>
                                          <p:attrName>style.visibility</p:attrName>
                                        </p:attrNameLst>
                                      </p:cBhvr>
                                      <p:to>
                                        <p:strVal val="visible"/>
                                      </p:to>
                                    </p:set>
                                    <p:anim calcmode="lin" valueType="num">
                                      <p:cBhvr additive="base">
                                        <p:cTn id="12" dur="1000"/>
                                        <p:tgtEl>
                                          <p:spTgt spid="48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80">
                                            <p:txEl>
                                              <p:pRg st="2" end="2"/>
                                            </p:txEl>
                                          </p:spTgt>
                                        </p:tgtEl>
                                        <p:attrNameLst>
                                          <p:attrName>style.visibility</p:attrName>
                                        </p:attrNameLst>
                                      </p:cBhvr>
                                      <p:to>
                                        <p:strVal val="visible"/>
                                      </p:to>
                                    </p:set>
                                    <p:anim calcmode="lin" valueType="num">
                                      <p:cBhvr additive="base">
                                        <p:cTn id="17" dur="1000"/>
                                        <p:tgtEl>
                                          <p:spTgt spid="480">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80">
                                            <p:txEl>
                                              <p:pRg st="3" end="3"/>
                                            </p:txEl>
                                          </p:spTgt>
                                        </p:tgtEl>
                                        <p:attrNameLst>
                                          <p:attrName>style.visibility</p:attrName>
                                        </p:attrNameLst>
                                      </p:cBhvr>
                                      <p:to>
                                        <p:strVal val="visible"/>
                                      </p:to>
                                    </p:set>
                                    <p:anim calcmode="lin" valueType="num">
                                      <p:cBhvr additive="base">
                                        <p:cTn id="22" dur="1000"/>
                                        <p:tgtEl>
                                          <p:spTgt spid="480">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80">
                                            <p:txEl>
                                              <p:pRg st="4" end="4"/>
                                            </p:txEl>
                                          </p:spTgt>
                                        </p:tgtEl>
                                        <p:attrNameLst>
                                          <p:attrName>style.visibility</p:attrName>
                                        </p:attrNameLst>
                                      </p:cBhvr>
                                      <p:to>
                                        <p:strVal val="visible"/>
                                      </p:to>
                                    </p:set>
                                    <p:anim calcmode="lin" valueType="num">
                                      <p:cBhvr additive="base">
                                        <p:cTn id="27" dur="1000"/>
                                        <p:tgtEl>
                                          <p:spTgt spid="480">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g116970c1675_0_1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86" name="Google Shape;486;g116970c1675_0_13"/>
          <p:cNvSpPr txBox="1"/>
          <p:nvPr/>
        </p:nvSpPr>
        <p:spPr>
          <a:xfrm>
            <a:off x="631525" y="882975"/>
            <a:ext cx="11374500" cy="5865900"/>
          </a:xfrm>
          <a:prstGeom prst="rect">
            <a:avLst/>
          </a:prstGeom>
          <a:noFill/>
          <a:ln>
            <a:noFill/>
          </a:ln>
        </p:spPr>
        <p:txBody>
          <a:bodyPr spcFirstLastPara="1" wrap="square" lIns="91425" tIns="45700" rIns="91425" bIns="45700" anchor="t" anchorCtr="0">
            <a:noAutofit/>
          </a:bodyPr>
          <a:lstStyle/>
          <a:p>
            <a:pPr marL="742950" lvl="1" indent="-311150" algn="l" rtl="0">
              <a:lnSpc>
                <a:spcPct val="115000"/>
              </a:lnSpc>
              <a:spcBef>
                <a:spcPts val="0"/>
              </a:spcBef>
              <a:spcAft>
                <a:spcPts val="0"/>
              </a:spcAft>
              <a:buClr>
                <a:srgbClr val="FF5A33"/>
              </a:buClr>
              <a:buSzPts val="2800"/>
              <a:buFont typeface="Quattrocento Sans"/>
              <a:buChar char="❖"/>
            </a:pPr>
            <a:r>
              <a:rPr lang="en-US" sz="2800">
                <a:solidFill>
                  <a:srgbClr val="333333"/>
                </a:solidFill>
                <a:highlight>
                  <a:schemeClr val="lt1"/>
                </a:highlight>
                <a:latin typeface="Quattrocento Sans"/>
                <a:ea typeface="Quattrocento Sans"/>
                <a:cs typeface="Quattrocento Sans"/>
                <a:sym typeface="Quattrocento Sans"/>
              </a:rPr>
              <a:t>Usability (Khả năng sử dụng): Người dùng có thể dễ dàng học hỏi, vận hành, chuẩn bị đầu vào và đầu ra thông qua tương tác với một hệ thống.</a:t>
            </a:r>
            <a:endParaRPr sz="2800">
              <a:solidFill>
                <a:srgbClr val="333333"/>
              </a:solidFill>
              <a:highlight>
                <a:schemeClr val="lt1"/>
              </a:highlight>
              <a:latin typeface="Quattrocento Sans"/>
              <a:ea typeface="Quattrocento Sans"/>
              <a:cs typeface="Quattrocento Sans"/>
              <a:sym typeface="Quattrocento Sans"/>
            </a:endParaRPr>
          </a:p>
          <a:p>
            <a:pPr marL="742950" lvl="1" indent="-311150" algn="l" rtl="0">
              <a:lnSpc>
                <a:spcPct val="115000"/>
              </a:lnSpc>
              <a:spcBef>
                <a:spcPts val="0"/>
              </a:spcBef>
              <a:spcAft>
                <a:spcPts val="0"/>
              </a:spcAft>
              <a:buClr>
                <a:srgbClr val="FF5A33"/>
              </a:buClr>
              <a:buSzPts val="2800"/>
              <a:buFont typeface="Quattrocento Sans"/>
              <a:buChar char="❖"/>
            </a:pPr>
            <a:r>
              <a:rPr lang="en-US" sz="2800">
                <a:solidFill>
                  <a:srgbClr val="333333"/>
                </a:solidFill>
                <a:highlight>
                  <a:schemeClr val="lt1"/>
                </a:highlight>
                <a:latin typeface="Quattrocento Sans"/>
                <a:ea typeface="Quattrocento Sans"/>
                <a:cs typeface="Quattrocento Sans"/>
                <a:sym typeface="Quattrocento Sans"/>
              </a:rPr>
              <a:t>Scalability (Khả năng mở rộng): Thuật ngữ này đề cập đến mức độ mà bất kỳ ứng dụng phần mềm nào cũng có thể mở rộng khả năng xử lý của nó để đáp ứng nhu cầu gia tăng.</a:t>
            </a:r>
            <a:endParaRPr sz="2800">
              <a:solidFill>
                <a:srgbClr val="333333"/>
              </a:solidFill>
              <a:highlight>
                <a:schemeClr val="lt1"/>
              </a:highlight>
              <a:latin typeface="Quattrocento Sans"/>
              <a:ea typeface="Quattrocento Sans"/>
              <a:cs typeface="Quattrocento Sans"/>
              <a:sym typeface="Quattrocento Sans"/>
            </a:endParaRPr>
          </a:p>
          <a:p>
            <a:pPr marL="742950" lvl="1" indent="-311150" algn="l" rtl="0">
              <a:lnSpc>
                <a:spcPct val="115000"/>
              </a:lnSpc>
              <a:spcBef>
                <a:spcPts val="0"/>
              </a:spcBef>
              <a:spcAft>
                <a:spcPts val="0"/>
              </a:spcAft>
              <a:buClr>
                <a:srgbClr val="FF5A33"/>
              </a:buClr>
              <a:buSzPts val="2800"/>
              <a:buFont typeface="Quattrocento Sans"/>
              <a:buChar char="❖"/>
            </a:pPr>
            <a:r>
              <a:rPr lang="en-US" sz="2800">
                <a:solidFill>
                  <a:srgbClr val="333333"/>
                </a:solidFill>
                <a:highlight>
                  <a:schemeClr val="lt1"/>
                </a:highlight>
                <a:latin typeface="Quattrocento Sans"/>
                <a:ea typeface="Quattrocento Sans"/>
                <a:cs typeface="Quattrocento Sans"/>
                <a:sym typeface="Quattrocento Sans"/>
              </a:rPr>
              <a:t>Interoperability (Khả năng tương tác): Tham số phi chức năng này kiểm tra giao diện hệ thống phần mềm tương tác với các hệ thống phần mềm khác.</a:t>
            </a:r>
            <a:endParaRPr sz="2800">
              <a:solidFill>
                <a:srgbClr val="333333"/>
              </a:solidFill>
              <a:highlight>
                <a:schemeClr val="lt1"/>
              </a:highlight>
              <a:latin typeface="Quattrocento Sans"/>
              <a:ea typeface="Quattrocento Sans"/>
              <a:cs typeface="Quattrocento Sans"/>
              <a:sym typeface="Quattrocento Sans"/>
            </a:endParaRPr>
          </a:p>
          <a:p>
            <a:pPr marL="742950" lvl="1" indent="-311150" algn="l" rtl="0">
              <a:lnSpc>
                <a:spcPct val="115000"/>
              </a:lnSpc>
              <a:spcBef>
                <a:spcPts val="0"/>
              </a:spcBef>
              <a:spcAft>
                <a:spcPts val="0"/>
              </a:spcAft>
              <a:buClr>
                <a:srgbClr val="FF5A33"/>
              </a:buClr>
              <a:buSzPts val="2800"/>
              <a:buFont typeface="Quattrocento Sans"/>
              <a:buChar char="❖"/>
            </a:pPr>
            <a:r>
              <a:rPr lang="en-US" sz="2800">
                <a:solidFill>
                  <a:srgbClr val="333333"/>
                </a:solidFill>
                <a:highlight>
                  <a:schemeClr val="lt1"/>
                </a:highlight>
                <a:latin typeface="Quattrocento Sans"/>
                <a:ea typeface="Quattrocento Sans"/>
                <a:cs typeface="Quattrocento Sans"/>
                <a:sym typeface="Quattrocento Sans"/>
              </a:rPr>
              <a:t>Efficiency (Tính hiệu quả): Tham số này xác định bất kỳ hệ thống phần mềm nào cũng có thể xử lý dung lượng, số lượng và thời gian đáp ứng.</a:t>
            </a:r>
            <a:endParaRPr sz="2800">
              <a:solidFill>
                <a:srgbClr val="333333"/>
              </a:solidFill>
              <a:highlight>
                <a:schemeClr val="lt1"/>
              </a:highlight>
              <a:latin typeface="Quattrocento Sans"/>
              <a:ea typeface="Quattrocento Sans"/>
              <a:cs typeface="Quattrocento Sans"/>
              <a:sym typeface="Quattrocento Sans"/>
            </a:endParaRPr>
          </a:p>
          <a:p>
            <a:pPr marL="0" lvl="0" indent="0" algn="l" rtl="0">
              <a:lnSpc>
                <a:spcPct val="115000"/>
              </a:lnSpc>
              <a:spcBef>
                <a:spcPts val="0"/>
              </a:spcBef>
              <a:spcAft>
                <a:spcPts val="0"/>
              </a:spcAft>
              <a:buNone/>
            </a:pPr>
            <a:endParaRPr sz="2800">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6">
                                            <p:txEl>
                                              <p:pRg st="0" end="0"/>
                                            </p:txEl>
                                          </p:spTgt>
                                        </p:tgtEl>
                                        <p:attrNameLst>
                                          <p:attrName>style.visibility</p:attrName>
                                        </p:attrNameLst>
                                      </p:cBhvr>
                                      <p:to>
                                        <p:strVal val="visible"/>
                                      </p:to>
                                    </p:set>
                                    <p:anim calcmode="lin" valueType="num">
                                      <p:cBhvr additive="base">
                                        <p:cTn id="7" dur="1000"/>
                                        <p:tgtEl>
                                          <p:spTgt spid="48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86">
                                            <p:txEl>
                                              <p:pRg st="1" end="1"/>
                                            </p:txEl>
                                          </p:spTgt>
                                        </p:tgtEl>
                                        <p:attrNameLst>
                                          <p:attrName>style.visibility</p:attrName>
                                        </p:attrNameLst>
                                      </p:cBhvr>
                                      <p:to>
                                        <p:strVal val="visible"/>
                                      </p:to>
                                    </p:set>
                                    <p:anim calcmode="lin" valueType="num">
                                      <p:cBhvr additive="base">
                                        <p:cTn id="12" dur="1000"/>
                                        <p:tgtEl>
                                          <p:spTgt spid="48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86">
                                            <p:txEl>
                                              <p:pRg st="2" end="2"/>
                                            </p:txEl>
                                          </p:spTgt>
                                        </p:tgtEl>
                                        <p:attrNameLst>
                                          <p:attrName>style.visibility</p:attrName>
                                        </p:attrNameLst>
                                      </p:cBhvr>
                                      <p:to>
                                        <p:strVal val="visible"/>
                                      </p:to>
                                    </p:set>
                                    <p:anim calcmode="lin" valueType="num">
                                      <p:cBhvr additive="base">
                                        <p:cTn id="17" dur="1000"/>
                                        <p:tgtEl>
                                          <p:spTgt spid="486">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86">
                                            <p:txEl>
                                              <p:pRg st="3" end="3"/>
                                            </p:txEl>
                                          </p:spTgt>
                                        </p:tgtEl>
                                        <p:attrNameLst>
                                          <p:attrName>style.visibility</p:attrName>
                                        </p:attrNameLst>
                                      </p:cBhvr>
                                      <p:to>
                                        <p:strVal val="visible"/>
                                      </p:to>
                                    </p:set>
                                    <p:anim calcmode="lin" valueType="num">
                                      <p:cBhvr additive="base">
                                        <p:cTn id="22" dur="1000"/>
                                        <p:tgtEl>
                                          <p:spTgt spid="486">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86">
                                            <p:txEl>
                                              <p:pRg st="4" end="4"/>
                                            </p:txEl>
                                          </p:spTgt>
                                        </p:tgtEl>
                                        <p:attrNameLst>
                                          <p:attrName>style.visibility</p:attrName>
                                        </p:attrNameLst>
                                      </p:cBhvr>
                                      <p:to>
                                        <p:strVal val="visible"/>
                                      </p:to>
                                    </p:set>
                                    <p:anim calcmode="lin" valueType="num">
                                      <p:cBhvr additive="base">
                                        <p:cTn id="27" dur="1000"/>
                                        <p:tgtEl>
                                          <p:spTgt spid="486">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g116970c1675_0_1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92" name="Google Shape;492;g116970c1675_0_18"/>
          <p:cNvSpPr txBox="1"/>
          <p:nvPr/>
        </p:nvSpPr>
        <p:spPr>
          <a:xfrm>
            <a:off x="631525" y="882975"/>
            <a:ext cx="11338200" cy="5702100"/>
          </a:xfrm>
          <a:prstGeom prst="rect">
            <a:avLst/>
          </a:prstGeom>
          <a:noFill/>
          <a:ln>
            <a:noFill/>
          </a:ln>
        </p:spPr>
        <p:txBody>
          <a:bodyPr spcFirstLastPara="1" wrap="square" lIns="91425" tIns="45700" rIns="91425" bIns="45700" anchor="t" anchorCtr="0">
            <a:noAutofit/>
          </a:bodyPr>
          <a:lstStyle/>
          <a:p>
            <a:pPr marL="742950" lvl="1" indent="-330200" algn="l" rtl="0">
              <a:lnSpc>
                <a:spcPct val="115000"/>
              </a:lnSpc>
              <a:spcBef>
                <a:spcPts val="0"/>
              </a:spcBef>
              <a:spcAft>
                <a:spcPts val="0"/>
              </a:spcAft>
              <a:buClr>
                <a:srgbClr val="FF5A33"/>
              </a:buClr>
              <a:buSzPts val="3100"/>
              <a:buFont typeface="Quattrocento Sans"/>
              <a:buChar char="❖"/>
            </a:pPr>
            <a:r>
              <a:rPr lang="en-US" sz="3100">
                <a:solidFill>
                  <a:srgbClr val="333333"/>
                </a:solidFill>
                <a:highlight>
                  <a:schemeClr val="lt1"/>
                </a:highlight>
                <a:latin typeface="Quattrocento Sans"/>
                <a:ea typeface="Quattrocento Sans"/>
                <a:cs typeface="Quattrocento Sans"/>
                <a:sym typeface="Quattrocento Sans"/>
              </a:rPr>
              <a:t>Flexibility (Tính linh hoạt): Thuật ngữ này đề cập đến sự dễ dàng mà ứng dụng có thể hoạt động trong các cấu hình phần cứng và phần mềm khác nhau. Giống như RAM tối thiểu, yêu cầu CPU.</a:t>
            </a:r>
            <a:endParaRPr sz="3100">
              <a:solidFill>
                <a:srgbClr val="333333"/>
              </a:solidFill>
              <a:highlight>
                <a:schemeClr val="lt1"/>
              </a:highlight>
              <a:latin typeface="Quattrocento Sans"/>
              <a:ea typeface="Quattrocento Sans"/>
              <a:cs typeface="Quattrocento Sans"/>
              <a:sym typeface="Quattrocento Sans"/>
            </a:endParaRPr>
          </a:p>
          <a:p>
            <a:pPr marL="742950" lvl="1" indent="-330200" algn="l" rtl="0">
              <a:lnSpc>
                <a:spcPct val="115000"/>
              </a:lnSpc>
              <a:spcBef>
                <a:spcPts val="0"/>
              </a:spcBef>
              <a:spcAft>
                <a:spcPts val="0"/>
              </a:spcAft>
              <a:buClr>
                <a:srgbClr val="FF5A33"/>
              </a:buClr>
              <a:buSzPts val="3100"/>
              <a:buFont typeface="Quattrocento Sans"/>
              <a:buChar char="❖"/>
            </a:pPr>
            <a:r>
              <a:rPr lang="en-US" sz="3100">
                <a:solidFill>
                  <a:srgbClr val="333333"/>
                </a:solidFill>
                <a:highlight>
                  <a:schemeClr val="lt1"/>
                </a:highlight>
                <a:latin typeface="Quattrocento Sans"/>
                <a:ea typeface="Quattrocento Sans"/>
                <a:cs typeface="Quattrocento Sans"/>
                <a:sym typeface="Quattrocento Sans"/>
              </a:rPr>
              <a:t>Portability (Tính di động): Tính linh hoạt của phần mềm để chuyển từ môi trường phần cứng hoặc phần mềm hiện tại của nó.</a:t>
            </a:r>
            <a:endParaRPr sz="3100">
              <a:solidFill>
                <a:srgbClr val="333333"/>
              </a:solidFill>
              <a:highlight>
                <a:schemeClr val="lt1"/>
              </a:highlight>
              <a:latin typeface="Quattrocento Sans"/>
              <a:ea typeface="Quattrocento Sans"/>
              <a:cs typeface="Quattrocento Sans"/>
              <a:sym typeface="Quattrocento Sans"/>
            </a:endParaRPr>
          </a:p>
          <a:p>
            <a:pPr marL="742950" lvl="1" indent="-330200" algn="l" rtl="0">
              <a:lnSpc>
                <a:spcPct val="115000"/>
              </a:lnSpc>
              <a:spcBef>
                <a:spcPts val="0"/>
              </a:spcBef>
              <a:spcAft>
                <a:spcPts val="0"/>
              </a:spcAft>
              <a:buClr>
                <a:srgbClr val="FF5A33"/>
              </a:buClr>
              <a:buSzPts val="3100"/>
              <a:buFont typeface="Quattrocento Sans"/>
              <a:buChar char="❖"/>
            </a:pPr>
            <a:r>
              <a:rPr lang="en-US" sz="3100">
                <a:solidFill>
                  <a:srgbClr val="333333"/>
                </a:solidFill>
                <a:highlight>
                  <a:schemeClr val="lt1"/>
                </a:highlight>
                <a:latin typeface="Quattrocento Sans"/>
                <a:ea typeface="Quattrocento Sans"/>
                <a:cs typeface="Quattrocento Sans"/>
                <a:sym typeface="Quattrocento Sans"/>
              </a:rPr>
              <a:t>Reusability (Tái sử dụng): Nó đề cập đến một phần của hệ thống phần mềm có thể được chuyển đổi để sử dụng trong một ứng dụng khác.</a:t>
            </a:r>
            <a:endParaRPr sz="3100">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2">
                                            <p:txEl>
                                              <p:pRg st="0" end="0"/>
                                            </p:txEl>
                                          </p:spTgt>
                                        </p:tgtEl>
                                        <p:attrNameLst>
                                          <p:attrName>style.visibility</p:attrName>
                                        </p:attrNameLst>
                                      </p:cBhvr>
                                      <p:to>
                                        <p:strVal val="visible"/>
                                      </p:to>
                                    </p:set>
                                    <p:anim calcmode="lin" valueType="num">
                                      <p:cBhvr additive="base">
                                        <p:cTn id="7" dur="1000"/>
                                        <p:tgtEl>
                                          <p:spTgt spid="49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2">
                                            <p:txEl>
                                              <p:pRg st="1" end="1"/>
                                            </p:txEl>
                                          </p:spTgt>
                                        </p:tgtEl>
                                        <p:attrNameLst>
                                          <p:attrName>style.visibility</p:attrName>
                                        </p:attrNameLst>
                                      </p:cBhvr>
                                      <p:to>
                                        <p:strVal val="visible"/>
                                      </p:to>
                                    </p:set>
                                    <p:anim calcmode="lin" valueType="num">
                                      <p:cBhvr additive="base">
                                        <p:cTn id="12" dur="1000"/>
                                        <p:tgtEl>
                                          <p:spTgt spid="492">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2">
                                            <p:txEl>
                                              <p:pRg st="2" end="2"/>
                                            </p:txEl>
                                          </p:spTgt>
                                        </p:tgtEl>
                                        <p:attrNameLst>
                                          <p:attrName>style.visibility</p:attrName>
                                        </p:attrNameLst>
                                      </p:cBhvr>
                                      <p:to>
                                        <p:strVal val="visible"/>
                                      </p:to>
                                    </p:set>
                                    <p:anim calcmode="lin" valueType="num">
                                      <p:cBhvr additive="base">
                                        <p:cTn id="17" dur="1000"/>
                                        <p:tgtEl>
                                          <p:spTgt spid="492">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g115edf558da_0_10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498" name="Google Shape;498;g115edf558da_0_108"/>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49250" algn="l" rtl="0">
              <a:lnSpc>
                <a:spcPct val="115000"/>
              </a:lnSpc>
              <a:spcBef>
                <a:spcPts val="700"/>
              </a:spcBef>
              <a:spcAft>
                <a:spcPts val="0"/>
              </a:spcAft>
              <a:buClr>
                <a:srgbClr val="FF5A33"/>
              </a:buClr>
              <a:buSzPts val="3400"/>
              <a:buFont typeface="Quattrocento Sans"/>
              <a:buChar char="❖"/>
            </a:pPr>
            <a:r>
              <a:rPr lang="en-US" sz="3400">
                <a:solidFill>
                  <a:srgbClr val="333333"/>
                </a:solidFill>
                <a:highlight>
                  <a:schemeClr val="lt1"/>
                </a:highlight>
                <a:latin typeface="Quattrocento Sans"/>
                <a:ea typeface="Quattrocento Sans"/>
                <a:cs typeface="Quattrocento Sans"/>
                <a:sym typeface="Quattrocento Sans"/>
              </a:rPr>
              <a:t>Xác định cách hệ thống được bảo vệ an toàn trước các cuộc tấn công có chủ ý và đột ngột từ các nguồn bên trong và bên ngoài.</a:t>
            </a:r>
            <a:endParaRPr sz="3400">
              <a:solidFill>
                <a:srgbClr val="333333"/>
              </a:solidFill>
              <a:highlight>
                <a:schemeClr val="lt1"/>
              </a:highlight>
              <a:latin typeface="Quattrocento Sans"/>
              <a:ea typeface="Quattrocento Sans"/>
              <a:cs typeface="Quattrocento Sans"/>
              <a:sym typeface="Quattrocento Sans"/>
            </a:endParaRPr>
          </a:p>
          <a:p>
            <a:pPr marL="742950" lvl="1" indent="-349250" algn="l" rtl="0">
              <a:lnSpc>
                <a:spcPct val="115000"/>
              </a:lnSpc>
              <a:spcBef>
                <a:spcPts val="0"/>
              </a:spcBef>
              <a:spcAft>
                <a:spcPts val="0"/>
              </a:spcAft>
              <a:buClr>
                <a:srgbClr val="FF5A33"/>
              </a:buClr>
              <a:buSzPts val="3400"/>
              <a:buFont typeface="Quattrocento Sans"/>
              <a:buChar char="❖"/>
            </a:pPr>
            <a:r>
              <a:rPr lang="en-US" sz="3400">
                <a:solidFill>
                  <a:srgbClr val="333333"/>
                </a:solidFill>
                <a:highlight>
                  <a:schemeClr val="lt1"/>
                </a:highlight>
                <a:latin typeface="Quattrocento Sans"/>
                <a:ea typeface="Quattrocento Sans"/>
                <a:cs typeface="Quattrocento Sans"/>
                <a:sym typeface="Quattrocento Sans"/>
              </a:rPr>
              <a:t>Đảm bảo hệ thống phần mềm tiếp tục hoạt động và tự phục hồi trong trường hợp lỗi hệ thống.</a:t>
            </a:r>
            <a:endParaRPr sz="3400">
              <a:solidFill>
                <a:srgbClr val="333333"/>
              </a:solidFill>
              <a:highlight>
                <a:schemeClr val="lt1"/>
              </a:highlight>
              <a:latin typeface="Quattrocento Sans"/>
              <a:ea typeface="Quattrocento Sans"/>
              <a:cs typeface="Quattrocento Sans"/>
              <a:sym typeface="Quattrocento Sans"/>
            </a:endParaRPr>
          </a:p>
          <a:p>
            <a:pPr marL="742950" lvl="1" indent="-349250" algn="l" rtl="0">
              <a:lnSpc>
                <a:spcPct val="115000"/>
              </a:lnSpc>
              <a:spcBef>
                <a:spcPts val="0"/>
              </a:spcBef>
              <a:spcAft>
                <a:spcPts val="0"/>
              </a:spcAft>
              <a:buClr>
                <a:srgbClr val="FF5A33"/>
              </a:buClr>
              <a:buSzPts val="3400"/>
              <a:buFont typeface="Quattrocento Sans"/>
              <a:buChar char="❖"/>
            </a:pPr>
            <a:r>
              <a:rPr lang="en-US" sz="3400">
                <a:solidFill>
                  <a:srgbClr val="333333"/>
                </a:solidFill>
                <a:highlight>
                  <a:schemeClr val="lt1"/>
                </a:highlight>
                <a:latin typeface="Quattrocento Sans"/>
                <a:ea typeface="Quattrocento Sans"/>
                <a:cs typeface="Quattrocento Sans"/>
                <a:sym typeface="Quattrocento Sans"/>
              </a:rPr>
              <a:t>Đảm bảo ứng dụng phần mềm nào cũng có thể mở rộng khả năng xử lý của nó để đáp ứng nhu cầu gia tăng.</a:t>
            </a:r>
            <a:endParaRPr sz="3400">
              <a:solidFill>
                <a:srgbClr val="333333"/>
              </a:solidFill>
              <a:highlight>
                <a:schemeClr val="lt1"/>
              </a:highlight>
              <a:latin typeface="Quattrocento Sans"/>
              <a:ea typeface="Quattrocento Sans"/>
              <a:cs typeface="Quattrocento Sans"/>
              <a:sym typeface="Quattrocento Sans"/>
            </a:endParaRPr>
          </a:p>
          <a:p>
            <a:pPr marL="742950" lvl="1" indent="-349250" algn="l" rtl="0">
              <a:lnSpc>
                <a:spcPct val="115000"/>
              </a:lnSpc>
              <a:spcBef>
                <a:spcPts val="0"/>
              </a:spcBef>
              <a:spcAft>
                <a:spcPts val="0"/>
              </a:spcAft>
              <a:buClr>
                <a:srgbClr val="FF5A33"/>
              </a:buClr>
              <a:buSzPts val="3400"/>
              <a:buFont typeface="Quattrocento Sans"/>
              <a:buChar char="❖"/>
            </a:pPr>
            <a:r>
              <a:rPr lang="en-US" sz="3400">
                <a:solidFill>
                  <a:srgbClr val="333333"/>
                </a:solidFill>
                <a:highlight>
                  <a:schemeClr val="lt1"/>
                </a:highlight>
                <a:latin typeface="Quattrocento Sans"/>
                <a:ea typeface="Quattrocento Sans"/>
                <a:cs typeface="Quattrocento Sans"/>
                <a:sym typeface="Quattrocento Sans"/>
              </a:rPr>
              <a:t>Đảm bảo hệ thống phần mềm nào cũng có thể xử lý dung lượng, số lượng và thời gian đáp ứng.</a:t>
            </a:r>
            <a:endParaRPr sz="3400">
              <a:solidFill>
                <a:srgbClr val="333333"/>
              </a:solidFill>
              <a:highlight>
                <a:schemeClr val="lt1"/>
              </a:highlight>
              <a:latin typeface="Quattrocento Sans"/>
              <a:ea typeface="Quattrocento Sans"/>
              <a:cs typeface="Quattrocento Sans"/>
              <a:sym typeface="Quattrocento Sans"/>
            </a:endParaRPr>
          </a:p>
        </p:txBody>
      </p:sp>
      <p:sp>
        <p:nvSpPr>
          <p:cNvPr id="499" name="Google Shape;499;g115edf558da_0_108"/>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Ưu điểm Kiểm thử phi chức năng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8">
                                            <p:txEl>
                                              <p:pRg st="0" end="0"/>
                                            </p:txEl>
                                          </p:spTgt>
                                        </p:tgtEl>
                                        <p:attrNameLst>
                                          <p:attrName>style.visibility</p:attrName>
                                        </p:attrNameLst>
                                      </p:cBhvr>
                                      <p:to>
                                        <p:strVal val="visible"/>
                                      </p:to>
                                    </p:set>
                                    <p:anim calcmode="lin" valueType="num">
                                      <p:cBhvr additive="base">
                                        <p:cTn id="7" dur="1000"/>
                                        <p:tgtEl>
                                          <p:spTgt spid="498">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8">
                                            <p:txEl>
                                              <p:pRg st="1" end="1"/>
                                            </p:txEl>
                                          </p:spTgt>
                                        </p:tgtEl>
                                        <p:attrNameLst>
                                          <p:attrName>style.visibility</p:attrName>
                                        </p:attrNameLst>
                                      </p:cBhvr>
                                      <p:to>
                                        <p:strVal val="visible"/>
                                      </p:to>
                                    </p:set>
                                    <p:anim calcmode="lin" valueType="num">
                                      <p:cBhvr additive="base">
                                        <p:cTn id="12" dur="1000"/>
                                        <p:tgtEl>
                                          <p:spTgt spid="498">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8">
                                            <p:txEl>
                                              <p:pRg st="2" end="2"/>
                                            </p:txEl>
                                          </p:spTgt>
                                        </p:tgtEl>
                                        <p:attrNameLst>
                                          <p:attrName>style.visibility</p:attrName>
                                        </p:attrNameLst>
                                      </p:cBhvr>
                                      <p:to>
                                        <p:strVal val="visible"/>
                                      </p:to>
                                    </p:set>
                                    <p:anim calcmode="lin" valueType="num">
                                      <p:cBhvr additive="base">
                                        <p:cTn id="17" dur="1000"/>
                                        <p:tgtEl>
                                          <p:spTgt spid="498">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98">
                                            <p:txEl>
                                              <p:pRg st="3" end="3"/>
                                            </p:txEl>
                                          </p:spTgt>
                                        </p:tgtEl>
                                        <p:attrNameLst>
                                          <p:attrName>style.visibility</p:attrName>
                                        </p:attrNameLst>
                                      </p:cBhvr>
                                      <p:to>
                                        <p:strVal val="visible"/>
                                      </p:to>
                                    </p:set>
                                    <p:anim calcmode="lin" valueType="num">
                                      <p:cBhvr additive="base">
                                        <p:cTn id="22" dur="1000"/>
                                        <p:tgtEl>
                                          <p:spTgt spid="498">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g115edf558da_0_11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non-functional testing</a:t>
            </a:r>
            <a:endParaRPr/>
          </a:p>
        </p:txBody>
      </p:sp>
      <p:sp>
        <p:nvSpPr>
          <p:cNvPr id="505" name="Google Shape;505;g115edf558da_0_114"/>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140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Kết quả sau khi kiểm thử phi chức năng thường không đưa ra số chính xác mà chỉ là tương đối.</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Vì các bài kiểm tra rất phức tạp, đòi hỏi phải có các nguồn lực có tay nghề cao, với kiến thức sâu rộng về mạng, bảo mật, lập trình.</a:t>
            </a:r>
            <a:endParaRPr sz="3600">
              <a:solidFill>
                <a:srgbClr val="1B1B1B"/>
              </a:solidFill>
              <a:highlight>
                <a:schemeClr val="lt1"/>
              </a:highlight>
              <a:latin typeface="Quattrocento Sans"/>
              <a:ea typeface="Quattrocento Sans"/>
              <a:cs typeface="Quattrocento Sans"/>
              <a:sym typeface="Quattrocento Sans"/>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1B1B1B"/>
                </a:solidFill>
                <a:highlight>
                  <a:schemeClr val="lt1"/>
                </a:highlight>
                <a:latin typeface="Quattrocento Sans"/>
                <a:ea typeface="Quattrocento Sans"/>
                <a:cs typeface="Quattrocento Sans"/>
                <a:sym typeface="Quattrocento Sans"/>
              </a:rPr>
              <a:t>Vì phương pháp thử nghiệm này liên quan chặt chẽ với ứng dụng đang được test, nên các công cụ để phục vụ cho mọi loại triển khai / nền tảng có thể không sẵn có.</a:t>
            </a:r>
            <a:endParaRPr sz="3600">
              <a:solidFill>
                <a:srgbClr val="333333"/>
              </a:solidFill>
              <a:highlight>
                <a:schemeClr val="lt1"/>
              </a:highlight>
              <a:latin typeface="Quattrocento Sans"/>
              <a:ea typeface="Quattrocento Sans"/>
              <a:cs typeface="Quattrocento Sans"/>
              <a:sym typeface="Quattrocento Sans"/>
            </a:endParaRPr>
          </a:p>
        </p:txBody>
      </p:sp>
      <p:sp>
        <p:nvSpPr>
          <p:cNvPr id="506" name="Google Shape;506;g115edf558da_0_114"/>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rgbClr val="333333"/>
                </a:solidFill>
                <a:latin typeface="Quattrocento Sans"/>
                <a:ea typeface="Quattrocento Sans"/>
                <a:cs typeface="Quattrocento Sans"/>
                <a:sym typeface="Quattrocento Sans"/>
              </a:rPr>
              <a:t>Nhược điểm Kiểm thử phi chức năng</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5">
                                            <p:txEl>
                                              <p:pRg st="0" end="0"/>
                                            </p:txEl>
                                          </p:spTgt>
                                        </p:tgtEl>
                                        <p:attrNameLst>
                                          <p:attrName>style.visibility</p:attrName>
                                        </p:attrNameLst>
                                      </p:cBhvr>
                                      <p:to>
                                        <p:strVal val="visible"/>
                                      </p:to>
                                    </p:set>
                                    <p:anim calcmode="lin" valueType="num">
                                      <p:cBhvr additive="base">
                                        <p:cTn id="7" dur="1000"/>
                                        <p:tgtEl>
                                          <p:spTgt spid="50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05">
                                            <p:txEl>
                                              <p:pRg st="1" end="1"/>
                                            </p:txEl>
                                          </p:spTgt>
                                        </p:tgtEl>
                                        <p:attrNameLst>
                                          <p:attrName>style.visibility</p:attrName>
                                        </p:attrNameLst>
                                      </p:cBhvr>
                                      <p:to>
                                        <p:strVal val="visible"/>
                                      </p:to>
                                    </p:set>
                                    <p:anim calcmode="lin" valueType="num">
                                      <p:cBhvr additive="base">
                                        <p:cTn id="12" dur="1000"/>
                                        <p:tgtEl>
                                          <p:spTgt spid="505">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05">
                                            <p:txEl>
                                              <p:pRg st="2" end="2"/>
                                            </p:txEl>
                                          </p:spTgt>
                                        </p:tgtEl>
                                        <p:attrNameLst>
                                          <p:attrName>style.visibility</p:attrName>
                                        </p:attrNameLst>
                                      </p:cBhvr>
                                      <p:to>
                                        <p:strVal val="visible"/>
                                      </p:to>
                                    </p:set>
                                    <p:anim calcmode="lin" valueType="num">
                                      <p:cBhvr additive="base">
                                        <p:cTn id="17" dur="1000"/>
                                        <p:tgtEl>
                                          <p:spTgt spid="505">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g113204b73d8_0_6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512" name="Google Shape;512;g113204b73d8_0_69"/>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513" name="Google Shape;513;g113204b73d8_0_6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514" name="Google Shape;514;g113204b73d8_0_6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5" name="Google Shape;515;g113204b73d8_0_69"/>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19100" algn="l" rtl="0">
              <a:lnSpc>
                <a:spcPct val="115000"/>
              </a:lnSpc>
              <a:spcBef>
                <a:spcPts val="0"/>
              </a:spcBef>
              <a:spcAft>
                <a:spcPts val="0"/>
              </a:spcAft>
              <a:buClr>
                <a:srgbClr val="333333"/>
              </a:buClr>
              <a:buSzPts val="3000"/>
              <a:buFont typeface="Quattrocento Sans"/>
              <a:buChar char="•"/>
            </a:pPr>
            <a:r>
              <a:rPr lang="en-US" sz="2200" b="1">
                <a:solidFill>
                  <a:srgbClr val="333333"/>
                </a:solidFill>
                <a:latin typeface="Quattrocento Sans"/>
                <a:ea typeface="Quattrocento Sans"/>
                <a:cs typeface="Quattrocento Sans"/>
                <a:sym typeface="Quattrocento Sans"/>
              </a:rPr>
              <a:t>WhiteBox Testing - Kiểm thử hộp trắng</a:t>
            </a:r>
            <a:endParaRPr sz="2200" b="1">
              <a:solidFill>
                <a:srgbClr val="333333"/>
              </a:solidFill>
              <a:latin typeface="Quattrocento Sans"/>
              <a:ea typeface="Quattrocento Sans"/>
              <a:cs typeface="Quattrocento Sans"/>
              <a:sym typeface="Quattrocento Sans"/>
            </a:endParaRPr>
          </a:p>
          <a:p>
            <a:pPr marL="457200" lvl="0" indent="-419100" algn="l" rtl="0">
              <a:lnSpc>
                <a:spcPct val="115000"/>
              </a:lnSpc>
              <a:spcBef>
                <a:spcPts val="0"/>
              </a:spcBef>
              <a:spcAft>
                <a:spcPts val="0"/>
              </a:spcAft>
              <a:buClr>
                <a:srgbClr val="333333"/>
              </a:buClr>
              <a:buSzPts val="3000"/>
              <a:buFont typeface="Quattrocento Sans"/>
              <a:buChar char="•"/>
            </a:pPr>
            <a:r>
              <a:rPr lang="en-US" sz="2200" b="1">
                <a:solidFill>
                  <a:srgbClr val="333333"/>
                </a:solidFill>
                <a:latin typeface="Quattrocento Sans"/>
                <a:ea typeface="Quattrocento Sans"/>
                <a:cs typeface="Quattrocento Sans"/>
                <a:sym typeface="Quattrocento Sans"/>
              </a:rPr>
              <a:t>Non-Functional  Testing - Kiểm thử phi chức năng</a:t>
            </a:r>
            <a:endParaRPr sz="2200" b="1">
              <a:solidFill>
                <a:srgbClr val="333333"/>
              </a:solidFill>
              <a:latin typeface="Quattrocento Sans"/>
              <a:ea typeface="Quattrocento Sans"/>
              <a:cs typeface="Quattrocento Sans"/>
              <a:sym typeface="Quattrocento Sans"/>
            </a:endParaRPr>
          </a:p>
        </p:txBody>
      </p:sp>
      <p:sp>
        <p:nvSpPr>
          <p:cNvPr id="516" name="Google Shape;516;g113204b73d8_0_6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Tóm tắt bài học</a:t>
            </a:r>
            <a:endParaRPr sz="2800" b="1" i="0" u="none" strike="noStrike" cap="none">
              <a:solidFill>
                <a:srgbClr val="F79646"/>
              </a:solidFill>
              <a:latin typeface="Quattrocento Sans"/>
              <a:ea typeface="Quattrocento Sans"/>
              <a:cs typeface="Quattrocento Sans"/>
              <a:sym typeface="Quattrocento Sans"/>
            </a:endParaRPr>
          </a:p>
        </p:txBody>
      </p:sp>
      <p:pic>
        <p:nvPicPr>
          <p:cNvPr id="517" name="Google Shape;517;g113204b73d8_0_69" descr="D:\Compressed\PSD Collection 2011\WP-201 copy.png"/>
          <p:cNvPicPr preferRelativeResize="0"/>
          <p:nvPr/>
        </p:nvPicPr>
        <p:blipFill rotWithShape="1">
          <a:blip r:embed="rId3">
            <a:alphaModFix/>
          </a:blip>
          <a:srcRect/>
          <a:stretch/>
        </p:blipFill>
        <p:spPr>
          <a:xfrm flipH="1">
            <a:off x="9189300" y="1095638"/>
            <a:ext cx="2782800" cy="520012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g11470f59a61_0_12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523" name="Google Shape;523;g11470f59a61_0_129"/>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524" name="Google Shape;524;g11470f59a61_0_12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525" name="Google Shape;525;g11470f59a61_0_12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6" name="Google Shape;526;g11470f59a61_0_129"/>
          <p:cNvSpPr txBox="1"/>
          <p:nvPr/>
        </p:nvSpPr>
        <p:spPr>
          <a:xfrm>
            <a:off x="894600" y="2067600"/>
            <a:ext cx="8328300" cy="4257000"/>
          </a:xfrm>
          <a:prstGeom prst="rect">
            <a:avLst/>
          </a:prstGeom>
          <a:noFill/>
          <a:ln>
            <a:noFill/>
          </a:ln>
        </p:spPr>
        <p:txBody>
          <a:bodyPr spcFirstLastPara="1" wrap="square" lIns="91425" tIns="45700" rIns="91425" bIns="45700" anchor="t" anchorCtr="0">
            <a:noAutofit/>
          </a:bodyPr>
          <a:lstStyle/>
          <a:p>
            <a:pPr marL="457200" lvl="0" indent="-438150" algn="l" rtl="0">
              <a:lnSpc>
                <a:spcPct val="115000"/>
              </a:lnSpc>
              <a:spcBef>
                <a:spcPts val="0"/>
              </a:spcBef>
              <a:spcAft>
                <a:spcPts val="0"/>
              </a:spcAft>
              <a:buClr>
                <a:srgbClr val="333333"/>
              </a:buClr>
              <a:buSzPts val="3300"/>
              <a:buFont typeface="Quattrocento Sans"/>
              <a:buChar char="•"/>
            </a:pPr>
            <a:r>
              <a:rPr lang="en-US" sz="2500" b="1">
                <a:solidFill>
                  <a:srgbClr val="333333"/>
                </a:solidFill>
                <a:latin typeface="Quattrocento Sans"/>
                <a:ea typeface="Quattrocento Sans"/>
                <a:cs typeface="Quattrocento Sans"/>
                <a:sym typeface="Quattrocento Sans"/>
              </a:rPr>
              <a:t>Black-box Test Techniques - Kỹ thuật kiểm thử hộp đen</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phân vùng tương đương</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phân tích giá trị biên</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bảng quyết định</a:t>
            </a:r>
            <a:endParaRPr sz="2500" b="1">
              <a:solidFill>
                <a:srgbClr val="333333"/>
              </a:solidFill>
              <a:latin typeface="Quattrocento Sans"/>
              <a:ea typeface="Quattrocento Sans"/>
              <a:cs typeface="Quattrocento Sans"/>
              <a:sym typeface="Quattrocento Sans"/>
            </a:endParaRPr>
          </a:p>
          <a:p>
            <a:pPr marL="457200" lvl="0" indent="-438150" algn="l" rtl="0">
              <a:lnSpc>
                <a:spcPct val="115000"/>
              </a:lnSpc>
              <a:spcBef>
                <a:spcPts val="0"/>
              </a:spcBef>
              <a:spcAft>
                <a:spcPts val="0"/>
              </a:spcAft>
              <a:buClr>
                <a:srgbClr val="333333"/>
              </a:buClr>
              <a:buSzPts val="3300"/>
              <a:buFont typeface="Quattrocento Sans"/>
              <a:buChar char="•"/>
            </a:pPr>
            <a:r>
              <a:rPr lang="en-US" sz="2500" b="1">
                <a:solidFill>
                  <a:srgbClr val="333333"/>
                </a:solidFill>
                <a:latin typeface="Quattrocento Sans"/>
                <a:ea typeface="Quattrocento Sans"/>
                <a:cs typeface="Quattrocento Sans"/>
                <a:sym typeface="Quattrocento Sans"/>
              </a:rPr>
              <a:t>Experience base Techniques - Kỹ thuật kiểm thử dựa trên kinh nghiệm</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thăm dò</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đoán lỗi</a:t>
            </a:r>
            <a:endParaRPr sz="2500" b="1">
              <a:solidFill>
                <a:srgbClr val="333333"/>
              </a:solidFill>
              <a:latin typeface="Quattrocento Sans"/>
              <a:ea typeface="Quattrocento Sans"/>
              <a:cs typeface="Quattrocento Sans"/>
              <a:sym typeface="Quattrocento Sans"/>
            </a:endParaRPr>
          </a:p>
          <a:p>
            <a:pPr marL="914400" lvl="1" indent="-387350" algn="l" rtl="0">
              <a:lnSpc>
                <a:spcPct val="115000"/>
              </a:lnSpc>
              <a:spcBef>
                <a:spcPts val="0"/>
              </a:spcBef>
              <a:spcAft>
                <a:spcPts val="0"/>
              </a:spcAft>
              <a:buClr>
                <a:srgbClr val="333333"/>
              </a:buClr>
              <a:buSzPts val="2500"/>
              <a:buFont typeface="Quattrocento Sans"/>
              <a:buChar char="○"/>
            </a:pPr>
            <a:r>
              <a:rPr lang="en-US" sz="2500" b="1">
                <a:solidFill>
                  <a:srgbClr val="333333"/>
                </a:solidFill>
                <a:latin typeface="Quattrocento Sans"/>
                <a:ea typeface="Quattrocento Sans"/>
                <a:cs typeface="Quattrocento Sans"/>
                <a:sym typeface="Quattrocento Sans"/>
              </a:rPr>
              <a:t>Kỹ thuật dựa trên danh mục kiểm tra</a:t>
            </a:r>
            <a:endParaRPr sz="2500" b="1">
              <a:solidFill>
                <a:srgbClr val="333333"/>
              </a:solidFill>
              <a:latin typeface="Quattrocento Sans"/>
              <a:ea typeface="Quattrocento Sans"/>
              <a:cs typeface="Quattrocento Sans"/>
              <a:sym typeface="Quattrocento Sans"/>
            </a:endParaRPr>
          </a:p>
          <a:p>
            <a:pPr marL="457200" lvl="0" indent="-368300" algn="l" rtl="0">
              <a:lnSpc>
                <a:spcPct val="115000"/>
              </a:lnSpc>
              <a:spcBef>
                <a:spcPts val="0"/>
              </a:spcBef>
              <a:spcAft>
                <a:spcPts val="0"/>
              </a:spcAft>
              <a:buClr>
                <a:srgbClr val="333333"/>
              </a:buClr>
              <a:buSzPts val="2200"/>
              <a:buFont typeface="Quattrocento Sans"/>
              <a:buChar char="•"/>
            </a:pPr>
            <a:endParaRPr sz="2200" b="1">
              <a:solidFill>
                <a:srgbClr val="333333"/>
              </a:solidFill>
              <a:latin typeface="Quattrocento Sans"/>
              <a:ea typeface="Quattrocento Sans"/>
              <a:cs typeface="Quattrocento Sans"/>
              <a:sym typeface="Quattrocento Sans"/>
            </a:endParaRPr>
          </a:p>
        </p:txBody>
      </p:sp>
      <p:sp>
        <p:nvSpPr>
          <p:cNvPr id="527" name="Google Shape;527;g11470f59a61_0_12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Nội dung tiếp theo</a:t>
            </a:r>
            <a:endParaRPr sz="2800" b="1" i="0" u="none" strike="noStrike" cap="none">
              <a:solidFill>
                <a:srgbClr val="F79646"/>
              </a:solidFill>
              <a:latin typeface="Quattrocento Sans"/>
              <a:ea typeface="Quattrocento Sans"/>
              <a:cs typeface="Quattrocento Sans"/>
              <a:sym typeface="Quattrocento Sans"/>
            </a:endParaRPr>
          </a:p>
        </p:txBody>
      </p:sp>
      <p:pic>
        <p:nvPicPr>
          <p:cNvPr id="528" name="Google Shape;528;g11470f59a61_0_129" descr="D:\Pictures\PNG\present.png"/>
          <p:cNvPicPr preferRelativeResize="0"/>
          <p:nvPr/>
        </p:nvPicPr>
        <p:blipFill rotWithShape="1">
          <a:blip r:embed="rId3">
            <a:alphaModFix/>
          </a:blip>
          <a:srcRect/>
          <a:stretch/>
        </p:blipFill>
        <p:spPr>
          <a:xfrm flipH="1">
            <a:off x="9469017" y="1480800"/>
            <a:ext cx="2113383" cy="48933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11470f59a61_0_40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dirty="0"/>
              <a:t>static testing</a:t>
            </a:r>
            <a:endParaRPr dirty="0"/>
          </a:p>
        </p:txBody>
      </p:sp>
      <p:sp>
        <p:nvSpPr>
          <p:cNvPr id="149" name="Google Shape;149;g11470f59a61_0_405"/>
          <p:cNvSpPr txBox="1"/>
          <p:nvPr/>
        </p:nvSpPr>
        <p:spPr>
          <a:xfrm>
            <a:off x="433225" y="1610700"/>
            <a:ext cx="11758800" cy="5247300"/>
          </a:xfrm>
          <a:prstGeom prst="rect">
            <a:avLst/>
          </a:prstGeom>
          <a:noFill/>
          <a:ln>
            <a:noFill/>
          </a:ln>
        </p:spPr>
        <p:txBody>
          <a:bodyPr spcFirstLastPara="1" wrap="square" lIns="91425" tIns="45700" rIns="91425" bIns="45700" anchor="t" anchorCtr="0">
            <a:normAutofit/>
          </a:bodyPr>
          <a:lstStyle/>
          <a:p>
            <a:pPr marL="742950" lvl="1" indent="-355600" algn="l" rtl="0">
              <a:spcBef>
                <a:spcPts val="0"/>
              </a:spcBef>
              <a:spcAft>
                <a:spcPts val="0"/>
              </a:spcAft>
              <a:buClr>
                <a:srgbClr val="FF5A33"/>
              </a:buClr>
              <a:buSzPts val="3500"/>
              <a:buFont typeface="Quattrocento Sans"/>
              <a:buChar char="❖"/>
            </a:pPr>
            <a:r>
              <a:rPr lang="en-US" sz="3500" dirty="0">
                <a:latin typeface="Quattrocento Sans"/>
                <a:ea typeface="Quattrocento Sans"/>
                <a:cs typeface="Quattrocento Sans"/>
                <a:sym typeface="Quattrocento Sans"/>
              </a:rPr>
              <a:t>Walkthrough - Hướng dẫn: Một buổi walkthrough là một buổi họp mà ở đó </a:t>
            </a:r>
            <a:r>
              <a:rPr lang="en-US" sz="3500" dirty="0">
                <a:solidFill>
                  <a:srgbClr val="FF0000"/>
                </a:solidFill>
                <a:latin typeface="Quattrocento Sans"/>
                <a:ea typeface="Quattrocento Sans"/>
                <a:cs typeface="Quattrocento Sans"/>
                <a:sym typeface="Quattrocento Sans"/>
              </a:rPr>
              <a:t>tác giả của các tài liệu </a:t>
            </a:r>
            <a:r>
              <a:rPr lang="en-US" sz="3500" dirty="0">
                <a:latin typeface="Quattrocento Sans"/>
                <a:ea typeface="Quattrocento Sans"/>
                <a:cs typeface="Quattrocento Sans"/>
                <a:sym typeface="Quattrocento Sans"/>
              </a:rPr>
              <a:t>đặc tả phần mềm giới thiệu sơ </a:t>
            </a:r>
            <a:r>
              <a:rPr lang="en-US" sz="3500" dirty="0" err="1">
                <a:latin typeface="Quattrocento Sans"/>
                <a:ea typeface="Quattrocento Sans"/>
                <a:cs typeface="Quattrocento Sans"/>
                <a:sym typeface="Quattrocento Sans"/>
              </a:rPr>
              <a:t>lược</a:t>
            </a:r>
            <a:r>
              <a:rPr lang="en-US" sz="3500" dirty="0">
                <a:latin typeface="Quattrocento Sans"/>
                <a:ea typeface="Quattrocento Sans"/>
                <a:cs typeface="Quattrocento Sans"/>
                <a:sym typeface="Quattrocento Sans"/>
              </a:rPr>
              <a:t> về dự án phần mềm sẽ làm để </a:t>
            </a:r>
            <a:r>
              <a:rPr lang="en-US" sz="3500" dirty="0" err="1">
                <a:latin typeface="Quattrocento Sans"/>
                <a:ea typeface="Quattrocento Sans"/>
                <a:cs typeface="Quattrocento Sans"/>
                <a:sym typeface="Quattrocento Sans"/>
              </a:rPr>
              <a:t>cho</a:t>
            </a:r>
            <a:r>
              <a:rPr lang="en-US" sz="3500" dirty="0">
                <a:latin typeface="Quattrocento Sans"/>
                <a:ea typeface="Quattrocento Sans"/>
                <a:cs typeface="Quattrocento Sans"/>
                <a:sym typeface="Quattrocento Sans"/>
              </a:rPr>
              <a:t> những người tham dự có một sự hiểu biết </a:t>
            </a:r>
            <a:r>
              <a:rPr lang="en-US" sz="3500" dirty="0" err="1">
                <a:latin typeface="Quattrocento Sans"/>
                <a:ea typeface="Quattrocento Sans"/>
                <a:cs typeface="Quattrocento Sans"/>
                <a:sym typeface="Quattrocento Sans"/>
              </a:rPr>
              <a:t>chung</a:t>
            </a:r>
            <a:r>
              <a:rPr lang="en-US" sz="3500" dirty="0">
                <a:latin typeface="Quattrocento Sans"/>
                <a:ea typeface="Quattrocento Sans"/>
                <a:cs typeface="Quattrocento Sans"/>
                <a:sym typeface="Quattrocento Sans"/>
              </a:rPr>
              <a:t> về phần mềm đó, đồng thời </a:t>
            </a:r>
            <a:r>
              <a:rPr lang="en-US" sz="3500" dirty="0" err="1">
                <a:latin typeface="Quattrocento Sans"/>
                <a:ea typeface="Quattrocento Sans"/>
                <a:cs typeface="Quattrocento Sans"/>
                <a:sym typeface="Quattrocento Sans"/>
              </a:rPr>
              <a:t>thu</a:t>
            </a:r>
            <a:r>
              <a:rPr lang="en-US" sz="3500" dirty="0">
                <a:latin typeface="Quattrocento Sans"/>
                <a:ea typeface="Quattrocento Sans"/>
                <a:cs typeface="Quattrocento Sans"/>
                <a:sym typeface="Quattrocento Sans"/>
              </a:rPr>
              <a:t> </a:t>
            </a:r>
            <a:r>
              <a:rPr lang="en-US" sz="3500" dirty="0" err="1">
                <a:latin typeface="Quattrocento Sans"/>
                <a:ea typeface="Quattrocento Sans"/>
                <a:cs typeface="Quattrocento Sans"/>
                <a:sym typeface="Quattrocento Sans"/>
              </a:rPr>
              <a:t>thập</a:t>
            </a:r>
            <a:r>
              <a:rPr lang="en-US" sz="3500" dirty="0">
                <a:latin typeface="Quattrocento Sans"/>
                <a:ea typeface="Quattrocento Sans"/>
                <a:cs typeface="Quattrocento Sans"/>
                <a:sym typeface="Quattrocento Sans"/>
              </a:rPr>
              <a:t> những ý kiến phản hồi từ họ.</a:t>
            </a:r>
            <a:endParaRPr sz="3500" dirty="0">
              <a:solidFill>
                <a:srgbClr val="333333"/>
              </a:solidFill>
              <a:highlight>
                <a:schemeClr val="lt1"/>
              </a:highlight>
              <a:latin typeface="Quattrocento Sans"/>
              <a:ea typeface="Quattrocento Sans"/>
              <a:cs typeface="Quattrocento Sans"/>
              <a:sym typeface="Quattrocento Sans"/>
            </a:endParaRPr>
          </a:p>
          <a:p>
            <a:pPr marL="742950" lvl="0" indent="0" algn="l" rtl="0">
              <a:spcBef>
                <a:spcPts val="480"/>
              </a:spcBef>
              <a:spcAft>
                <a:spcPts val="0"/>
              </a:spcAft>
              <a:buNone/>
            </a:pPr>
            <a:endParaRPr sz="2441" dirty="0">
              <a:solidFill>
                <a:srgbClr val="333333"/>
              </a:solidFill>
              <a:highlight>
                <a:schemeClr val="lt1"/>
              </a:highlight>
              <a:latin typeface="Quattrocento Sans"/>
              <a:ea typeface="Quattrocento Sans"/>
              <a:cs typeface="Quattrocento Sans"/>
              <a:sym typeface="Quattrocento Sans"/>
            </a:endParaRPr>
          </a:p>
        </p:txBody>
      </p:sp>
      <p:sp>
        <p:nvSpPr>
          <p:cNvPr id="150" name="Google Shape;150;g11470f59a61_0_405"/>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a:solidFill>
                  <a:srgbClr val="333333"/>
                </a:solidFill>
                <a:latin typeface="Quattrocento Sans"/>
                <a:ea typeface="Quattrocento Sans"/>
                <a:cs typeface="Quattrocento Sans"/>
                <a:sym typeface="Quattrocento Sans"/>
              </a:rPr>
              <a:t>Những hoạt động Review trong kiểm thử </a:t>
            </a:r>
            <a:r>
              <a:rPr lang="en-US" sz="4000" dirty="0" err="1">
                <a:solidFill>
                  <a:srgbClr val="333333"/>
                </a:solidFill>
                <a:latin typeface="Quattrocento Sans"/>
                <a:ea typeface="Quattrocento Sans"/>
                <a:cs typeface="Quattrocento Sans"/>
                <a:sym typeface="Quattrocento Sans"/>
              </a:rPr>
              <a:t>tĩnh</a:t>
            </a:r>
            <a:endParaRPr sz="4000" dirty="0">
              <a:solidFill>
                <a:schemeClr val="dk1"/>
              </a:solidFill>
              <a:latin typeface="Quattrocento Sans"/>
              <a:ea typeface="Quattrocento Sans"/>
              <a:cs typeface="Quattrocento Sans"/>
              <a:sym typeface="Quattrocento Sans"/>
            </a:endParaRPr>
          </a:p>
        </p:txBody>
      </p:sp>
      <p:pic>
        <p:nvPicPr>
          <p:cNvPr id="151" name="Google Shape;151;g11470f59a61_0_405"/>
          <p:cNvPicPr preferRelativeResize="0"/>
          <p:nvPr/>
        </p:nvPicPr>
        <p:blipFill>
          <a:blip r:embed="rId3">
            <a:alphaModFix/>
          </a:blip>
          <a:stretch>
            <a:fillRect/>
          </a:stretch>
        </p:blipFill>
        <p:spPr>
          <a:xfrm>
            <a:off x="8422425" y="4291850"/>
            <a:ext cx="3530650" cy="2487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xEl>
                                              <p:pRg st="0" end="0"/>
                                            </p:txEl>
                                          </p:spTgt>
                                        </p:tgtEl>
                                        <p:attrNameLst>
                                          <p:attrName>style.visibility</p:attrName>
                                        </p:attrNameLst>
                                      </p:cBhvr>
                                      <p:to>
                                        <p:strVal val="visible"/>
                                      </p:to>
                                    </p:set>
                                    <p:anim calcmode="lin" valueType="num">
                                      <p:cBhvr additive="base">
                                        <p:cTn id="7" dur="1000"/>
                                        <p:tgtEl>
                                          <p:spTgt spid="14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9">
                                            <p:txEl>
                                              <p:pRg st="1" end="1"/>
                                            </p:txEl>
                                          </p:spTgt>
                                        </p:tgtEl>
                                        <p:attrNameLst>
                                          <p:attrName>style.visibility</p:attrName>
                                        </p:attrNameLst>
                                      </p:cBhvr>
                                      <p:to>
                                        <p:strVal val="visible"/>
                                      </p:to>
                                    </p:set>
                                    <p:anim calcmode="lin" valueType="num">
                                      <p:cBhvr additive="base">
                                        <p:cTn id="12" dur="1000"/>
                                        <p:tgtEl>
                                          <p:spTgt spid="149">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pic>
        <p:nvPicPr>
          <p:cNvPr id="533" name="Google Shape;533;p13"/>
          <p:cNvPicPr preferRelativeResize="0"/>
          <p:nvPr/>
        </p:nvPicPr>
        <p:blipFill rotWithShape="1">
          <a:blip r:embed="rId3">
            <a:alphaModFix/>
          </a:blip>
          <a:srcRect/>
          <a:stretch/>
        </p:blipFill>
        <p:spPr>
          <a:xfrm>
            <a:off x="-5953" y="0"/>
            <a:ext cx="12197953"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1470f59a61_0_34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static testing</a:t>
            </a:r>
            <a:endParaRPr/>
          </a:p>
        </p:txBody>
      </p:sp>
      <p:sp>
        <p:nvSpPr>
          <p:cNvPr id="157" name="Google Shape;157;g11470f59a61_0_346"/>
          <p:cNvSpPr txBox="1"/>
          <p:nvPr/>
        </p:nvSpPr>
        <p:spPr>
          <a:xfrm>
            <a:off x="283950" y="846675"/>
            <a:ext cx="11907900" cy="6102300"/>
          </a:xfrm>
          <a:prstGeom prst="rect">
            <a:avLst/>
          </a:prstGeom>
          <a:noFill/>
          <a:ln>
            <a:noFill/>
          </a:ln>
        </p:spPr>
        <p:txBody>
          <a:bodyPr spcFirstLastPara="1" wrap="square" lIns="91425" tIns="45700" rIns="91425" bIns="45700" anchor="t" anchorCtr="0">
            <a:normAutofit/>
          </a:bodyPr>
          <a:lstStyle/>
          <a:p>
            <a:pPr marL="742950" lvl="1" indent="-336550" algn="l" rtl="0">
              <a:spcBef>
                <a:spcPts val="480"/>
              </a:spcBef>
              <a:spcAft>
                <a:spcPts val="0"/>
              </a:spcAft>
              <a:buClr>
                <a:srgbClr val="FF5A33"/>
              </a:buClr>
              <a:buSzPts val="3200"/>
              <a:buFont typeface="Quattrocento Sans"/>
              <a:buChar char="❖"/>
            </a:pPr>
            <a:r>
              <a:rPr lang="en-US" sz="3800" dirty="0">
                <a:solidFill>
                  <a:srgbClr val="303030"/>
                </a:solidFill>
                <a:highlight>
                  <a:srgbClr val="FFFFFF"/>
                </a:highlight>
                <a:latin typeface="Quattrocento Sans"/>
                <a:ea typeface="Quattrocento Sans"/>
                <a:cs typeface="Quattrocento Sans"/>
                <a:sym typeface="Quattrocento Sans"/>
              </a:rPr>
              <a:t>Technical Review - </a:t>
            </a:r>
            <a:r>
              <a:rPr lang="en-US" sz="3800" dirty="0">
                <a:solidFill>
                  <a:srgbClr val="1B1B1B"/>
                </a:solidFill>
                <a:highlight>
                  <a:srgbClr val="FFFFFF"/>
                </a:highlight>
                <a:latin typeface="Quattrocento Sans"/>
                <a:ea typeface="Quattrocento Sans"/>
                <a:cs typeface="Quattrocento Sans"/>
                <a:sym typeface="Quattrocento Sans"/>
              </a:rPr>
              <a:t> Đánh giá kỹ thuật: </a:t>
            </a:r>
            <a:r>
              <a:rPr lang="en-US" sz="3600" dirty="0">
                <a:latin typeface="Quattrocento Sans"/>
                <a:ea typeface="Quattrocento Sans"/>
                <a:cs typeface="Quattrocento Sans"/>
                <a:sym typeface="Quattrocento Sans"/>
              </a:rPr>
              <a:t>Một cuộc họp </a:t>
            </a:r>
            <a:r>
              <a:rPr lang="en-US" sz="3600" dirty="0" err="1">
                <a:latin typeface="Quattrocento Sans"/>
                <a:ea typeface="Quattrocento Sans"/>
                <a:cs typeface="Quattrocento Sans"/>
                <a:sym typeface="Quattrocento Sans"/>
              </a:rPr>
              <a:t>ngang</a:t>
            </a:r>
            <a:r>
              <a:rPr lang="en-US" sz="3600" dirty="0">
                <a:latin typeface="Quattrocento Sans"/>
                <a:ea typeface="Quattrocento Sans"/>
                <a:cs typeface="Quattrocento Sans"/>
                <a:sym typeface="Quattrocento Sans"/>
              </a:rPr>
              <a:t> hàng mà ở đó những người tham dự là những người cùng nhóm kỹ thuật với nhau.</a:t>
            </a:r>
            <a:endParaRPr sz="36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solidFill>
                <a:srgbClr val="333333"/>
              </a:solidFill>
              <a:highlight>
                <a:schemeClr val="lt1"/>
              </a:highlight>
              <a:latin typeface="Quattrocento Sans"/>
              <a:ea typeface="Quattrocento Sans"/>
              <a:cs typeface="Quattrocento Sans"/>
              <a:sym typeface="Quattrocento Sans"/>
            </a:endParaRPr>
          </a:p>
        </p:txBody>
      </p:sp>
      <p:pic>
        <p:nvPicPr>
          <p:cNvPr id="158" name="Google Shape;158;g11470f59a61_0_346"/>
          <p:cNvPicPr preferRelativeResize="0"/>
          <p:nvPr/>
        </p:nvPicPr>
        <p:blipFill>
          <a:blip r:embed="rId3">
            <a:alphaModFix/>
          </a:blip>
          <a:stretch>
            <a:fillRect/>
          </a:stretch>
        </p:blipFill>
        <p:spPr>
          <a:xfrm>
            <a:off x="7536650" y="2749625"/>
            <a:ext cx="4655350" cy="2450200"/>
          </a:xfrm>
          <a:prstGeom prst="rect">
            <a:avLst/>
          </a:prstGeom>
          <a:noFill/>
          <a:ln>
            <a:noFill/>
          </a:ln>
        </p:spPr>
      </p:pic>
      <p:sp>
        <p:nvSpPr>
          <p:cNvPr id="159" name="Google Shape;159;g11470f59a61_0_346"/>
          <p:cNvSpPr txBox="1"/>
          <p:nvPr/>
        </p:nvSpPr>
        <p:spPr>
          <a:xfrm>
            <a:off x="163550" y="2928525"/>
            <a:ext cx="7373100" cy="4542600"/>
          </a:xfrm>
          <a:prstGeom prst="rect">
            <a:avLst/>
          </a:prstGeom>
          <a:noFill/>
          <a:ln>
            <a:noFill/>
          </a:ln>
        </p:spPr>
        <p:txBody>
          <a:bodyPr spcFirstLastPara="1" wrap="square" lIns="91425" tIns="45700" rIns="91425" bIns="45700" anchor="t" anchorCtr="0">
            <a:normAutofit fontScale="32500" lnSpcReduction="20000"/>
          </a:bodyPr>
          <a:lstStyle/>
          <a:p>
            <a:pPr marL="0" lvl="0" indent="0" algn="l" rtl="0">
              <a:spcBef>
                <a:spcPts val="480"/>
              </a:spcBef>
              <a:spcAft>
                <a:spcPts val="0"/>
              </a:spcAft>
              <a:buNone/>
            </a:pPr>
            <a:r>
              <a:rPr lang="en-US" sz="9388" dirty="0">
                <a:solidFill>
                  <a:schemeClr val="dk1"/>
                </a:solidFill>
                <a:latin typeface="Quattrocento Sans"/>
                <a:ea typeface="Quattrocento Sans"/>
                <a:cs typeface="Quattrocento Sans"/>
                <a:sym typeface="Quattrocento Sans"/>
              </a:rPr>
              <a:t>Ví dụ Developer Team, Tester Team. Cuộc họp này được các nhóm tổ chức để quyết định những công nghệ sẽ sử dụng để lập trình hoặc kiểm thử (ví dụ: dùng Java, C#, Ruby,… dùng kỹ thuật kiểm thử hộp đen, hộp trắng, kiểm thử </a:t>
            </a:r>
            <a:r>
              <a:rPr lang="en-US" sz="9388" dirty="0" err="1">
                <a:solidFill>
                  <a:schemeClr val="dk1"/>
                </a:solidFill>
                <a:latin typeface="Quattrocento Sans"/>
                <a:ea typeface="Quattrocento Sans"/>
                <a:cs typeface="Quattrocento Sans"/>
                <a:sym typeface="Quattrocento Sans"/>
              </a:rPr>
              <a:t>theo</a:t>
            </a:r>
            <a:r>
              <a:rPr lang="en-US" sz="9388" dirty="0">
                <a:solidFill>
                  <a:schemeClr val="dk1"/>
                </a:solidFill>
                <a:latin typeface="Quattrocento Sans"/>
                <a:ea typeface="Quattrocento Sans"/>
                <a:cs typeface="Quattrocento Sans"/>
                <a:sym typeface="Quattrocento Sans"/>
              </a:rPr>
              <a:t> Test Cases, kiểm thử tự do,…) và đề xuất những thuật toán sẽ sử dụng, những giải pháp thay thế khi tiến hành phát triển phần mềm.</a:t>
            </a:r>
            <a:endParaRPr sz="9388"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7">
                                            <p:txEl>
                                              <p:pRg st="0" end="0"/>
                                            </p:txEl>
                                          </p:spTgt>
                                        </p:tgtEl>
                                        <p:attrNameLst>
                                          <p:attrName>style.visibility</p:attrName>
                                        </p:attrNameLst>
                                      </p:cBhvr>
                                      <p:to>
                                        <p:strVal val="visible"/>
                                      </p:to>
                                    </p:set>
                                    <p:anim calcmode="lin" valueType="num">
                                      <p:cBhvr additive="base">
                                        <p:cTn id="7" dur="1000"/>
                                        <p:tgtEl>
                                          <p:spTgt spid="15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57">
                                            <p:txEl>
                                              <p:pRg st="1" end="1"/>
                                            </p:txEl>
                                          </p:spTgt>
                                        </p:tgtEl>
                                        <p:attrNameLst>
                                          <p:attrName>style.visibility</p:attrName>
                                        </p:attrNameLst>
                                      </p:cBhvr>
                                      <p:to>
                                        <p:strVal val="visible"/>
                                      </p:to>
                                    </p:set>
                                    <p:anim calcmode="lin" valueType="num">
                                      <p:cBhvr additive="base">
                                        <p:cTn id="12" dur="1000"/>
                                        <p:tgtEl>
                                          <p:spTgt spid="15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7">
                                            <p:txEl>
                                              <p:pRg st="2" end="2"/>
                                            </p:txEl>
                                          </p:spTgt>
                                        </p:tgtEl>
                                        <p:attrNameLst>
                                          <p:attrName>style.visibility</p:attrName>
                                        </p:attrNameLst>
                                      </p:cBhvr>
                                      <p:to>
                                        <p:strVal val="visible"/>
                                      </p:to>
                                    </p:set>
                                    <p:anim calcmode="lin" valueType="num">
                                      <p:cBhvr additive="base">
                                        <p:cTn id="17" dur="1000"/>
                                        <p:tgtEl>
                                          <p:spTgt spid="157">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57">
                                            <p:txEl>
                                              <p:pRg st="3" end="3"/>
                                            </p:txEl>
                                          </p:spTgt>
                                        </p:tgtEl>
                                        <p:attrNameLst>
                                          <p:attrName>style.visibility</p:attrName>
                                        </p:attrNameLst>
                                      </p:cBhvr>
                                      <p:to>
                                        <p:strVal val="visible"/>
                                      </p:to>
                                    </p:set>
                                    <p:anim calcmode="lin" valueType="num">
                                      <p:cBhvr additive="base">
                                        <p:cTn id="22" dur="1000"/>
                                        <p:tgtEl>
                                          <p:spTgt spid="157">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57">
                                            <p:txEl>
                                              <p:pRg st="4" end="4"/>
                                            </p:txEl>
                                          </p:spTgt>
                                        </p:tgtEl>
                                        <p:attrNameLst>
                                          <p:attrName>style.visibility</p:attrName>
                                        </p:attrNameLst>
                                      </p:cBhvr>
                                      <p:to>
                                        <p:strVal val="visible"/>
                                      </p:to>
                                    </p:set>
                                    <p:anim calcmode="lin" valueType="num">
                                      <p:cBhvr additive="base">
                                        <p:cTn id="27" dur="1000"/>
                                        <p:tgtEl>
                                          <p:spTgt spid="157">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159"/>
                                        </p:tgtEl>
                                        <p:attrNameLst>
                                          <p:attrName>style.visibility</p:attrName>
                                        </p:attrNameLst>
                                      </p:cBhvr>
                                      <p:to>
                                        <p:strVal val="visible"/>
                                      </p:to>
                                    </p:set>
                                    <p:anim calcmode="lin" valueType="num">
                                      <p:cBhvr additive="base">
                                        <p:cTn id="32" dur="1000"/>
                                        <p:tgtEl>
                                          <p:spTgt spid="15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11470f59a61_0_42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static testing</a:t>
            </a:r>
            <a:endParaRPr/>
          </a:p>
        </p:txBody>
      </p:sp>
      <p:sp>
        <p:nvSpPr>
          <p:cNvPr id="165" name="Google Shape;165;g11470f59a61_0_422"/>
          <p:cNvSpPr txBox="1"/>
          <p:nvPr/>
        </p:nvSpPr>
        <p:spPr>
          <a:xfrm>
            <a:off x="283950" y="846675"/>
            <a:ext cx="11907900" cy="6102300"/>
          </a:xfrm>
          <a:prstGeom prst="rect">
            <a:avLst/>
          </a:prstGeom>
          <a:noFill/>
          <a:ln>
            <a:noFill/>
          </a:ln>
        </p:spPr>
        <p:txBody>
          <a:bodyPr spcFirstLastPara="1" wrap="square" lIns="91425" tIns="45700" rIns="91425" bIns="45700" anchor="t" anchorCtr="0">
            <a:normAutofit/>
          </a:bodyPr>
          <a:lstStyle/>
          <a:p>
            <a:pPr marL="742950" lvl="1" indent="-361950" algn="l" rtl="0">
              <a:spcBef>
                <a:spcPts val="480"/>
              </a:spcBef>
              <a:spcAft>
                <a:spcPts val="0"/>
              </a:spcAft>
              <a:buClr>
                <a:srgbClr val="FF5A33"/>
              </a:buClr>
              <a:buSzPts val="3600"/>
              <a:buFont typeface="Quattrocento Sans"/>
              <a:buChar char="❖"/>
            </a:pPr>
            <a:r>
              <a:rPr lang="en-US" sz="3600" dirty="0">
                <a:solidFill>
                  <a:srgbClr val="303030"/>
                </a:solidFill>
                <a:highlight>
                  <a:srgbClr val="FFFFFF"/>
                </a:highlight>
                <a:latin typeface="Quattrocento Sans"/>
                <a:ea typeface="Quattrocento Sans"/>
                <a:cs typeface="Quattrocento Sans"/>
                <a:sym typeface="Quattrocento Sans"/>
              </a:rPr>
              <a:t>Inspection </a:t>
            </a:r>
            <a:r>
              <a:rPr lang="en-US" sz="3600" dirty="0">
                <a:solidFill>
                  <a:srgbClr val="1B1B1B"/>
                </a:solidFill>
                <a:highlight>
                  <a:srgbClr val="FFFFFF"/>
                </a:highlight>
                <a:latin typeface="Quattrocento Sans"/>
                <a:ea typeface="Quattrocento Sans"/>
                <a:cs typeface="Quattrocento Sans"/>
                <a:sym typeface="Quattrocento Sans"/>
              </a:rPr>
              <a:t>- </a:t>
            </a:r>
            <a:r>
              <a:rPr lang="en-US" sz="3600" dirty="0" err="1">
                <a:solidFill>
                  <a:srgbClr val="1B1B1B"/>
                </a:solidFill>
                <a:highlight>
                  <a:srgbClr val="FFFFFF"/>
                </a:highlight>
                <a:latin typeface="Quattrocento Sans"/>
                <a:ea typeface="Quattrocento Sans"/>
                <a:cs typeface="Quattrocento Sans"/>
                <a:sym typeface="Quattrocento Sans"/>
              </a:rPr>
              <a:t>Kiểm</a:t>
            </a:r>
            <a:r>
              <a:rPr lang="en-US" sz="3600" dirty="0">
                <a:solidFill>
                  <a:srgbClr val="1B1B1B"/>
                </a:solidFill>
                <a:highlight>
                  <a:srgbClr val="FFFFFF"/>
                </a:highlight>
                <a:latin typeface="Quattrocento Sans"/>
                <a:ea typeface="Quattrocento Sans"/>
                <a:cs typeface="Quattrocento Sans"/>
                <a:sym typeface="Quattrocento Sans"/>
              </a:rPr>
              <a:t> tra: </a:t>
            </a:r>
            <a:r>
              <a:rPr lang="en-US" sz="3500" dirty="0">
                <a:solidFill>
                  <a:srgbClr val="303030"/>
                </a:solidFill>
                <a:highlight>
                  <a:srgbClr val="FFFFFF"/>
                </a:highlight>
                <a:latin typeface="Quattrocento Sans"/>
                <a:ea typeface="Quattrocento Sans"/>
                <a:cs typeface="Quattrocento Sans"/>
                <a:sym typeface="Quattrocento Sans"/>
              </a:rPr>
              <a:t>Là cuộc họp mà ở đó các thành viên trong dự án sẽ tham dự cuộc họp, đưa </a:t>
            </a:r>
            <a:r>
              <a:rPr lang="en-US" sz="3500" dirty="0" err="1">
                <a:solidFill>
                  <a:srgbClr val="303030"/>
                </a:solidFill>
                <a:highlight>
                  <a:srgbClr val="FFFFFF"/>
                </a:highlight>
                <a:latin typeface="Quattrocento Sans"/>
                <a:ea typeface="Quattrocento Sans"/>
                <a:cs typeface="Quattrocento Sans"/>
                <a:sym typeface="Quattrocento Sans"/>
              </a:rPr>
              <a:t>ra</a:t>
            </a:r>
            <a:r>
              <a:rPr lang="en-US" sz="3500" dirty="0">
                <a:solidFill>
                  <a:srgbClr val="303030"/>
                </a:solidFill>
                <a:highlight>
                  <a:srgbClr val="FFFFFF"/>
                </a:highlight>
                <a:latin typeface="Quattrocento Sans"/>
                <a:ea typeface="Quattrocento Sans"/>
                <a:cs typeface="Quattrocento Sans"/>
                <a:sym typeface="Quattrocento Sans"/>
              </a:rPr>
              <a:t> những câu hỏi để làm rõ vấn đề, trình bày những lỗi </a:t>
            </a:r>
            <a:r>
              <a:rPr lang="en-US" sz="3500" dirty="0" err="1">
                <a:solidFill>
                  <a:srgbClr val="303030"/>
                </a:solidFill>
                <a:highlight>
                  <a:srgbClr val="FFFFFF"/>
                </a:highlight>
                <a:latin typeface="Quattrocento Sans"/>
                <a:ea typeface="Quattrocento Sans"/>
                <a:cs typeface="Quattrocento Sans"/>
                <a:sym typeface="Quattrocento Sans"/>
              </a:rPr>
              <a:t>sai</a:t>
            </a:r>
            <a:r>
              <a:rPr lang="en-US" sz="3500" dirty="0">
                <a:solidFill>
                  <a:srgbClr val="303030"/>
                </a:solidFill>
                <a:highlight>
                  <a:srgbClr val="FFFFFF"/>
                </a:highlight>
                <a:latin typeface="Quattrocento Sans"/>
                <a:ea typeface="Quattrocento Sans"/>
                <a:cs typeface="Quattrocento Sans"/>
                <a:sym typeface="Quattrocento Sans"/>
              </a:rPr>
              <a:t> hoặc những vấn đề chưa có </a:t>
            </a:r>
            <a:r>
              <a:rPr lang="en-US" sz="3500" dirty="0">
                <a:solidFill>
                  <a:srgbClr val="FF0000"/>
                </a:solidFill>
                <a:highlight>
                  <a:srgbClr val="FFFFFF"/>
                </a:highlight>
                <a:latin typeface="Quattrocento Sans"/>
                <a:ea typeface="Quattrocento Sans"/>
                <a:cs typeface="Quattrocento Sans"/>
                <a:sym typeface="Quattrocento Sans"/>
              </a:rPr>
              <a:t>hướng giải quyết </a:t>
            </a:r>
            <a:r>
              <a:rPr lang="en-US" sz="3500" dirty="0">
                <a:solidFill>
                  <a:srgbClr val="303030"/>
                </a:solidFill>
                <a:highlight>
                  <a:srgbClr val="FFFFFF"/>
                </a:highlight>
                <a:latin typeface="Quattrocento Sans"/>
                <a:ea typeface="Quattrocento Sans"/>
                <a:cs typeface="Quattrocento Sans"/>
                <a:sym typeface="Quattrocento Sans"/>
              </a:rPr>
              <a:t>trong tài liệu và đề xuất những </a:t>
            </a:r>
            <a:r>
              <a:rPr lang="en-US" sz="3500" dirty="0" err="1">
                <a:solidFill>
                  <a:srgbClr val="303030"/>
                </a:solidFill>
                <a:highlight>
                  <a:srgbClr val="FFFFFF"/>
                </a:highlight>
                <a:latin typeface="Quattrocento Sans"/>
                <a:ea typeface="Quattrocento Sans"/>
                <a:cs typeface="Quattrocento Sans"/>
                <a:sym typeface="Quattrocento Sans"/>
              </a:rPr>
              <a:t>phương</a:t>
            </a:r>
            <a:r>
              <a:rPr lang="en-US" sz="3500" dirty="0">
                <a:solidFill>
                  <a:srgbClr val="303030"/>
                </a:solidFill>
                <a:highlight>
                  <a:srgbClr val="FFFFFF"/>
                </a:highlight>
                <a:latin typeface="Quattrocento Sans"/>
                <a:ea typeface="Quattrocento Sans"/>
                <a:cs typeface="Quattrocento Sans"/>
                <a:sym typeface="Quattrocento Sans"/>
              </a:rPr>
              <a:t> án hợp lý để cải thiện. Những thành viên tham gia sẽ trình bày, phản </a:t>
            </a:r>
            <a:r>
              <a:rPr lang="en-US" sz="3500" dirty="0" err="1">
                <a:solidFill>
                  <a:srgbClr val="303030"/>
                </a:solidFill>
                <a:highlight>
                  <a:srgbClr val="FFFFFF"/>
                </a:highlight>
                <a:latin typeface="Quattrocento Sans"/>
                <a:ea typeface="Quattrocento Sans"/>
                <a:cs typeface="Quattrocento Sans"/>
                <a:sym typeface="Quattrocento Sans"/>
              </a:rPr>
              <a:t>biện</a:t>
            </a:r>
            <a:r>
              <a:rPr lang="en-US" sz="3500" dirty="0">
                <a:solidFill>
                  <a:srgbClr val="303030"/>
                </a:solidFill>
                <a:highlight>
                  <a:srgbClr val="FFFFFF"/>
                </a:highlight>
                <a:latin typeface="Quattrocento Sans"/>
                <a:ea typeface="Quattrocento Sans"/>
                <a:cs typeface="Quattrocento Sans"/>
                <a:sym typeface="Quattrocento Sans"/>
              </a:rPr>
              <a:t>, tranh luận, kiến </a:t>
            </a:r>
            <a:r>
              <a:rPr lang="en-US" sz="3500" dirty="0" err="1">
                <a:solidFill>
                  <a:srgbClr val="303030"/>
                </a:solidFill>
                <a:highlight>
                  <a:srgbClr val="FFFFFF"/>
                </a:highlight>
                <a:latin typeface="Quattrocento Sans"/>
                <a:ea typeface="Quattrocento Sans"/>
                <a:cs typeface="Quattrocento Sans"/>
                <a:sym typeface="Quattrocento Sans"/>
              </a:rPr>
              <a:t>nghị</a:t>
            </a:r>
            <a:r>
              <a:rPr lang="en-US" sz="3500" dirty="0">
                <a:solidFill>
                  <a:srgbClr val="303030"/>
                </a:solidFill>
                <a:highlight>
                  <a:srgbClr val="FFFFFF"/>
                </a:highlight>
                <a:latin typeface="Quattrocento Sans"/>
                <a:ea typeface="Quattrocento Sans"/>
                <a:cs typeface="Quattrocento Sans"/>
                <a:sym typeface="Quattrocento Sans"/>
              </a:rPr>
              <a:t>,… </a:t>
            </a:r>
            <a:r>
              <a:rPr lang="en-US" sz="3500" dirty="0" err="1">
                <a:solidFill>
                  <a:srgbClr val="303030"/>
                </a:solidFill>
                <a:highlight>
                  <a:srgbClr val="FFFFFF"/>
                </a:highlight>
                <a:latin typeface="Quattrocento Sans"/>
                <a:ea typeface="Quattrocento Sans"/>
                <a:cs typeface="Quattrocento Sans"/>
                <a:sym typeface="Quattrocento Sans"/>
              </a:rPr>
              <a:t>nhằm</a:t>
            </a:r>
            <a:r>
              <a:rPr lang="en-US" sz="3500" dirty="0">
                <a:solidFill>
                  <a:srgbClr val="303030"/>
                </a:solidFill>
                <a:highlight>
                  <a:srgbClr val="FFFFFF"/>
                </a:highlight>
                <a:latin typeface="Quattrocento Sans"/>
                <a:ea typeface="Quattrocento Sans"/>
                <a:cs typeface="Quattrocento Sans"/>
                <a:sym typeface="Quattrocento Sans"/>
              </a:rPr>
              <a:t> mục đích đưa dự án hoạt động đúng hướng, </a:t>
            </a:r>
            <a:r>
              <a:rPr lang="en-US" sz="3500" dirty="0" err="1">
                <a:solidFill>
                  <a:srgbClr val="303030"/>
                </a:solidFill>
                <a:highlight>
                  <a:srgbClr val="FFFFFF"/>
                </a:highlight>
                <a:latin typeface="Quattrocento Sans"/>
                <a:ea typeface="Quattrocento Sans"/>
                <a:cs typeface="Quattrocento Sans"/>
                <a:sym typeface="Quattrocento Sans"/>
              </a:rPr>
              <a:t>theo</a:t>
            </a:r>
            <a:r>
              <a:rPr lang="en-US" sz="3500" dirty="0">
                <a:solidFill>
                  <a:srgbClr val="303030"/>
                </a:solidFill>
                <a:highlight>
                  <a:srgbClr val="FFFFFF"/>
                </a:highlight>
                <a:latin typeface="Quattrocento Sans"/>
                <a:ea typeface="Quattrocento Sans"/>
                <a:cs typeface="Quattrocento Sans"/>
                <a:sym typeface="Quattrocento Sans"/>
              </a:rPr>
              <a:t> đúng </a:t>
            </a:r>
            <a:r>
              <a:rPr lang="en-US" sz="3500" dirty="0" err="1">
                <a:solidFill>
                  <a:srgbClr val="303030"/>
                </a:solidFill>
                <a:highlight>
                  <a:srgbClr val="FFFFFF"/>
                </a:highlight>
                <a:latin typeface="Quattrocento Sans"/>
                <a:ea typeface="Quattrocento Sans"/>
                <a:cs typeface="Quattrocento Sans"/>
                <a:sym typeface="Quattrocento Sans"/>
              </a:rPr>
              <a:t>mong</a:t>
            </a:r>
            <a:r>
              <a:rPr lang="en-US" sz="3500" dirty="0">
                <a:solidFill>
                  <a:srgbClr val="303030"/>
                </a:solidFill>
                <a:highlight>
                  <a:srgbClr val="FFFFFF"/>
                </a:highlight>
                <a:latin typeface="Quattrocento Sans"/>
                <a:ea typeface="Quattrocento Sans"/>
                <a:cs typeface="Quattrocento Sans"/>
                <a:sym typeface="Quattrocento Sans"/>
              </a:rPr>
              <a:t> đợi của khách hàng.</a:t>
            </a:r>
            <a:endParaRPr sz="35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latin typeface="Quattrocento Sans"/>
              <a:ea typeface="Quattrocento Sans"/>
              <a:cs typeface="Quattrocento Sans"/>
              <a:sym typeface="Quattrocento Sans"/>
            </a:endParaRPr>
          </a:p>
          <a:p>
            <a:pPr marL="742950" lvl="0" indent="0" algn="l" rtl="0">
              <a:spcBef>
                <a:spcPts val="480"/>
              </a:spcBef>
              <a:spcAft>
                <a:spcPts val="0"/>
              </a:spcAft>
              <a:buNone/>
            </a:pPr>
            <a:endParaRPr sz="3000" dirty="0">
              <a:solidFill>
                <a:srgbClr val="333333"/>
              </a:solidFill>
              <a:highlight>
                <a:schemeClr val="lt1"/>
              </a:highlight>
              <a:latin typeface="Quattrocento Sans"/>
              <a:ea typeface="Quattrocento Sans"/>
              <a:cs typeface="Quattrocento Sans"/>
              <a:sym typeface="Quattrocento Sans"/>
            </a:endParaRPr>
          </a:p>
        </p:txBody>
      </p:sp>
      <p:pic>
        <p:nvPicPr>
          <p:cNvPr id="166" name="Google Shape;166;g11470f59a61_0_422"/>
          <p:cNvPicPr preferRelativeResize="0"/>
          <p:nvPr/>
        </p:nvPicPr>
        <p:blipFill>
          <a:blip r:embed="rId3">
            <a:alphaModFix/>
          </a:blip>
          <a:stretch>
            <a:fillRect/>
          </a:stretch>
        </p:blipFill>
        <p:spPr>
          <a:xfrm>
            <a:off x="7534275" y="4924425"/>
            <a:ext cx="4631355" cy="19335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anim calcmode="lin" valueType="num">
                                      <p:cBhvr additive="base">
                                        <p:cTn id="7" dur="1000"/>
                                        <p:tgtEl>
                                          <p:spTgt spid="16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65">
                                            <p:txEl>
                                              <p:pRg st="1" end="1"/>
                                            </p:txEl>
                                          </p:spTgt>
                                        </p:tgtEl>
                                        <p:attrNameLst>
                                          <p:attrName>style.visibility</p:attrName>
                                        </p:attrNameLst>
                                      </p:cBhvr>
                                      <p:to>
                                        <p:strVal val="visible"/>
                                      </p:to>
                                    </p:set>
                                    <p:anim calcmode="lin" valueType="num">
                                      <p:cBhvr additive="base">
                                        <p:cTn id="12" dur="1000"/>
                                        <p:tgtEl>
                                          <p:spTgt spid="165">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65">
                                            <p:txEl>
                                              <p:pRg st="2" end="2"/>
                                            </p:txEl>
                                          </p:spTgt>
                                        </p:tgtEl>
                                        <p:attrNameLst>
                                          <p:attrName>style.visibility</p:attrName>
                                        </p:attrNameLst>
                                      </p:cBhvr>
                                      <p:to>
                                        <p:strVal val="visible"/>
                                      </p:to>
                                    </p:set>
                                    <p:anim calcmode="lin" valueType="num">
                                      <p:cBhvr additive="base">
                                        <p:cTn id="17" dur="1000"/>
                                        <p:tgtEl>
                                          <p:spTgt spid="165">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65">
                                            <p:txEl>
                                              <p:pRg st="3" end="3"/>
                                            </p:txEl>
                                          </p:spTgt>
                                        </p:tgtEl>
                                        <p:attrNameLst>
                                          <p:attrName>style.visibility</p:attrName>
                                        </p:attrNameLst>
                                      </p:cBhvr>
                                      <p:to>
                                        <p:strVal val="visible"/>
                                      </p:to>
                                    </p:set>
                                    <p:anim calcmode="lin" valueType="num">
                                      <p:cBhvr additive="base">
                                        <p:cTn id="22" dur="1000"/>
                                        <p:tgtEl>
                                          <p:spTgt spid="165">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65">
                                            <p:txEl>
                                              <p:pRg st="4" end="4"/>
                                            </p:txEl>
                                          </p:spTgt>
                                        </p:tgtEl>
                                        <p:attrNameLst>
                                          <p:attrName>style.visibility</p:attrName>
                                        </p:attrNameLst>
                                      </p:cBhvr>
                                      <p:to>
                                        <p:strVal val="visible"/>
                                      </p:to>
                                    </p:set>
                                    <p:anim calcmode="lin" valueType="num">
                                      <p:cBhvr additive="base">
                                        <p:cTn id="27" dur="1000"/>
                                        <p:tgtEl>
                                          <p:spTgt spid="165">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11470f59a61_0_35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static testing</a:t>
            </a:r>
            <a:endParaRPr/>
          </a:p>
        </p:txBody>
      </p:sp>
      <p:sp>
        <p:nvSpPr>
          <p:cNvPr id="172" name="Google Shape;172;g11470f59a61_0_357"/>
          <p:cNvSpPr txBox="1"/>
          <p:nvPr/>
        </p:nvSpPr>
        <p:spPr>
          <a:xfrm>
            <a:off x="135300" y="2461000"/>
            <a:ext cx="11624100" cy="4865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a:buChar char="❖"/>
            </a:pPr>
            <a:r>
              <a:rPr lang="en-US" sz="3600">
                <a:latin typeface="Quattrocento Sans"/>
                <a:ea typeface="Quattrocento Sans"/>
                <a:cs typeface="Quattrocento Sans"/>
                <a:sym typeface="Quattrocento Sans"/>
              </a:rPr>
              <a:t>Xem xét đặc tả yêu cầu: yêu cầu nghiệp vụ, yêu cầu chức năng, yêu cầu bảo mật.</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Xem xét </a:t>
            </a:r>
            <a:r>
              <a:rPr lang="en-US" sz="3600">
                <a:latin typeface="Quattrocento Sans"/>
                <a:ea typeface="Quattrocento Sans"/>
                <a:cs typeface="Quattrocento Sans"/>
                <a:sym typeface="Quattrocento Sans"/>
              </a:rPr>
              <a:t>user stories (yêu cầu người dùng), Acceptance criteria (tiêu chí chấp nhận).</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Xem xét </a:t>
            </a:r>
            <a:r>
              <a:rPr lang="en-US" sz="3600">
                <a:latin typeface="Quattrocento Sans"/>
                <a:ea typeface="Quattrocento Sans"/>
                <a:cs typeface="Quattrocento Sans"/>
                <a:sym typeface="Quattrocento Sans"/>
              </a:rPr>
              <a:t>code</a:t>
            </a:r>
            <a:endParaRPr sz="3600">
              <a:latin typeface="Quattrocento Sans"/>
              <a:ea typeface="Quattrocento Sans"/>
              <a:cs typeface="Quattrocento Sans"/>
              <a:sym typeface="Quattrocento Sans"/>
            </a:endParaRPr>
          </a:p>
          <a:p>
            <a:pPr marL="742950" lvl="1" indent="-361950" algn="l" rtl="0">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Xem xét </a:t>
            </a:r>
            <a:r>
              <a:rPr lang="en-US" sz="3600">
                <a:latin typeface="Quattrocento Sans"/>
                <a:ea typeface="Quattrocento Sans"/>
                <a:cs typeface="Quattrocento Sans"/>
                <a:sym typeface="Quattrocento Sans"/>
              </a:rPr>
              <a:t>tài liệu thiết kế và kiến trúc...</a:t>
            </a:r>
            <a:endParaRPr sz="2441">
              <a:solidFill>
                <a:srgbClr val="333333"/>
              </a:solidFill>
              <a:highlight>
                <a:schemeClr val="lt1"/>
              </a:highlight>
              <a:latin typeface="Quattrocento Sans"/>
              <a:ea typeface="Quattrocento Sans"/>
              <a:cs typeface="Quattrocento Sans"/>
              <a:sym typeface="Quattrocento Sans"/>
            </a:endParaRPr>
          </a:p>
        </p:txBody>
      </p:sp>
      <p:sp>
        <p:nvSpPr>
          <p:cNvPr id="173" name="Google Shape;173;g11470f59a61_0_357"/>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dirty="0">
                <a:solidFill>
                  <a:srgbClr val="333333"/>
                </a:solidFill>
                <a:latin typeface="Quattrocento Sans"/>
                <a:ea typeface="Quattrocento Sans"/>
                <a:cs typeface="Quattrocento Sans"/>
                <a:sym typeface="Quattrocento Sans"/>
              </a:rPr>
              <a:t>Những công việc được kiểm tra bởi kiểm thử </a:t>
            </a:r>
            <a:r>
              <a:rPr lang="en-US" sz="4000" dirty="0" err="1">
                <a:solidFill>
                  <a:srgbClr val="333333"/>
                </a:solidFill>
                <a:latin typeface="Quattrocento Sans"/>
                <a:ea typeface="Quattrocento Sans"/>
                <a:cs typeface="Quattrocento Sans"/>
                <a:sym typeface="Quattrocento Sans"/>
              </a:rPr>
              <a:t>tĩnh</a:t>
            </a:r>
            <a:endParaRPr sz="4000" dirty="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2">
                                            <p:txEl>
                                              <p:pRg st="0" end="0"/>
                                            </p:txEl>
                                          </p:spTgt>
                                        </p:tgtEl>
                                        <p:attrNameLst>
                                          <p:attrName>style.visibility</p:attrName>
                                        </p:attrNameLst>
                                      </p:cBhvr>
                                      <p:to>
                                        <p:strVal val="visible"/>
                                      </p:to>
                                    </p:set>
                                    <p:anim calcmode="lin" valueType="num">
                                      <p:cBhvr additive="base">
                                        <p:cTn id="7" dur="1000"/>
                                        <p:tgtEl>
                                          <p:spTgt spid="17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2">
                                            <p:txEl>
                                              <p:pRg st="1" end="1"/>
                                            </p:txEl>
                                          </p:spTgt>
                                        </p:tgtEl>
                                        <p:attrNameLst>
                                          <p:attrName>style.visibility</p:attrName>
                                        </p:attrNameLst>
                                      </p:cBhvr>
                                      <p:to>
                                        <p:strVal val="visible"/>
                                      </p:to>
                                    </p:set>
                                    <p:anim calcmode="lin" valueType="num">
                                      <p:cBhvr additive="base">
                                        <p:cTn id="12" dur="1000"/>
                                        <p:tgtEl>
                                          <p:spTgt spid="172">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2">
                                            <p:txEl>
                                              <p:pRg st="2" end="2"/>
                                            </p:txEl>
                                          </p:spTgt>
                                        </p:tgtEl>
                                        <p:attrNameLst>
                                          <p:attrName>style.visibility</p:attrName>
                                        </p:attrNameLst>
                                      </p:cBhvr>
                                      <p:to>
                                        <p:strVal val="visible"/>
                                      </p:to>
                                    </p:set>
                                    <p:anim calcmode="lin" valueType="num">
                                      <p:cBhvr additive="base">
                                        <p:cTn id="17" dur="1000"/>
                                        <p:tgtEl>
                                          <p:spTgt spid="172">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72">
                                            <p:txEl>
                                              <p:pRg st="3" end="3"/>
                                            </p:txEl>
                                          </p:spTgt>
                                        </p:tgtEl>
                                        <p:attrNameLst>
                                          <p:attrName>style.visibility</p:attrName>
                                        </p:attrNameLst>
                                      </p:cBhvr>
                                      <p:to>
                                        <p:strVal val="visible"/>
                                      </p:to>
                                    </p:set>
                                    <p:anim calcmode="lin" valueType="num">
                                      <p:cBhvr additive="base">
                                        <p:cTn id="22" dur="1000"/>
                                        <p:tgtEl>
                                          <p:spTgt spid="172">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6570</TotalTime>
  <Words>3600</Words>
  <Application>Microsoft Office PowerPoint</Application>
  <PresentationFormat>Widescreen</PresentationFormat>
  <Paragraphs>232</Paragraphs>
  <Slides>60</Slides>
  <Notes>60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60</vt:i4>
      </vt:variant>
    </vt:vector>
  </HeadingPairs>
  <TitlesOfParts>
    <vt:vector size="67" baseType="lpstr">
      <vt:lpstr>Arial</vt:lpstr>
      <vt:lpstr>Courier New</vt:lpstr>
      <vt:lpstr>Noto Sans Symbols</vt:lpstr>
      <vt:lpstr>Roboto</vt:lpstr>
      <vt:lpstr>Quattrocento Sans</vt:lpstr>
      <vt:lpstr>Calibri</vt:lpstr>
      <vt:lpstr>Custom Design</vt:lpstr>
      <vt:lpstr>kiểm thử cơ bản(P1)</vt:lpstr>
      <vt:lpstr>Nội dung</vt:lpstr>
      <vt:lpstr>PowerPoint Presentation</vt:lpstr>
      <vt:lpstr>PowerPoint Presentation</vt:lpstr>
      <vt:lpstr>static testing</vt:lpstr>
      <vt:lpstr>static testing</vt:lpstr>
      <vt:lpstr>static testing</vt:lpstr>
      <vt:lpstr>static testing</vt:lpstr>
      <vt:lpstr>static testing</vt:lpstr>
      <vt:lpstr>static testing</vt:lpstr>
      <vt:lpstr>static testing</vt:lpstr>
      <vt:lpstr>PowerPoint Presentation</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Tóm tắt bài học</vt:lpstr>
      <vt:lpstr>Nội dung bài học tiếp theo</vt:lpstr>
      <vt:lpstr>PowerPoint Presentation</vt:lpstr>
      <vt:lpstr>kiểm thử cơ bản(P2)</vt:lpstr>
      <vt:lpstr>Nội dung</vt:lpstr>
      <vt:lpstr>PowerPoint Presentation</vt:lpstr>
      <vt:lpstr>white box testing</vt:lpstr>
      <vt:lpstr>white box testing</vt:lpstr>
      <vt:lpstr>white box testing</vt:lpstr>
      <vt:lpstr>whitebox testing</vt:lpstr>
      <vt:lpstr>whitebox testing</vt:lpstr>
      <vt:lpstr>white box testing</vt:lpstr>
      <vt:lpstr>white box testing</vt:lpstr>
      <vt:lpstr>white box testing</vt:lpstr>
      <vt:lpstr>white box testing</vt:lpstr>
      <vt:lpstr>white box testing</vt:lpstr>
      <vt:lpstr>white box testing</vt:lpstr>
      <vt:lpstr>white box testing</vt:lpstr>
      <vt:lpstr>PowerPoint Presentation</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Tóm tắt bài học</vt:lpstr>
      <vt:lpstr>Nội dung bài học tiếp theo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kiểm thử cơ bản(P1)</dc:title>
  <dc:creator>Hans</dc:creator>
  <cp:lastModifiedBy>Aaron Nguyen</cp:lastModifiedBy>
  <cp:revision>5</cp:revision>
  <dcterms:created xsi:type="dcterms:W3CDTF">2013-04-23T08:05:33Z</dcterms:created>
  <dcterms:modified xsi:type="dcterms:W3CDTF">2023-10-16T06:44:48Z</dcterms:modified>
</cp:coreProperties>
</file>